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7" r:id="rId2"/>
    <p:sldId id="312" r:id="rId3"/>
    <p:sldId id="313" r:id="rId4"/>
    <p:sldId id="314" r:id="rId5"/>
    <p:sldId id="315" r:id="rId6"/>
    <p:sldId id="316" r:id="rId7"/>
    <p:sldId id="317"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660"/>
  </p:normalViewPr>
  <p:slideViewPr>
    <p:cSldViewPr>
      <p:cViewPr varScale="1">
        <p:scale>
          <a:sx n="117" d="100"/>
          <a:sy n="117" d="100"/>
        </p:scale>
        <p:origin x="-1452" y="-102"/>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C7D7E-0C58-42BE-B605-AA5AF167C085}" type="datetimeFigureOut">
              <a:rPr lang="es-ES" smtClean="0"/>
              <a:t>04/01/2019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F4BAC-309B-4D22-A019-219428C291DB}" type="slidenum">
              <a:rPr lang="es-ES" smtClean="0"/>
              <a:t>‹Nº›</a:t>
            </a:fld>
            <a:endParaRPr lang="es-ES"/>
          </a:p>
        </p:txBody>
      </p:sp>
    </p:spTree>
    <p:extLst>
      <p:ext uri="{BB962C8B-B14F-4D97-AF65-F5344CB8AC3E}">
        <p14:creationId xmlns:p14="http://schemas.microsoft.com/office/powerpoint/2010/main" val="283469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04/01/2019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04/01/2019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04/01/2019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04/01/2019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04/01/2019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04/01/2019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04/01/2019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04/01/2019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04/01/2019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04/01/2019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04/01/2019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25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04/01/2019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agrama.gob.es/es/biodiversidad/temas/conservacion-de-especies/caulerpa_taxifolia_2013_tcm7-306899.pdf" TargetMode="External"/><Relationship Id="rId2" Type="http://schemas.openxmlformats.org/officeDocument/2006/relationships/hyperlink" Target="http://www.magrama.gob.es/es/ceneam/grupos-de-trabajo-y-seminarios/red-parques-nacionales/Estrategia_de_Control_y_Erradicaci%C3%B3n_del_Vis%C3%B3n_Americano_tcm7-326549.pdf" TargetMode="External"/><Relationship Id="rId1" Type="http://schemas.openxmlformats.org/officeDocument/2006/relationships/slideLayout" Target="../slideLayouts/slideLayout2.xml"/><Relationship Id="rId4" Type="http://schemas.openxmlformats.org/officeDocument/2006/relationships/hyperlink" Target="https://es.wikipedia.org/wiki/Dactylosphaera_vitifolia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c.europa.eu/environment/life/publications/lifepublications/lifefocus/documents/alienspecies_en.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c.europa.eu/environment/life/publications/lifepublications/lifefocus/documents/alienspecies_en.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c.europa.eu/environment/life/publications/lifepublications/lifefocus/documents/alienspecies_en.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6510"/>
            <a:ext cx="7772400" cy="663956"/>
          </a:xfrm>
        </p:spPr>
        <p:txBody>
          <a:bodyPr>
            <a:normAutofit/>
          </a:bodyPr>
          <a:lstStyle/>
          <a:p>
            <a:pPr algn="ctr"/>
            <a:r>
              <a:rPr lang="es-ES" sz="2800" b="1" dirty="0" smtClean="0">
                <a:solidFill>
                  <a:schemeClr val="accent6">
                    <a:lumMod val="50000"/>
                  </a:schemeClr>
                </a:solidFill>
                <a:effectLst>
                  <a:outerShdw blurRad="38100" dist="38100" dir="2700000" algn="tl">
                    <a:srgbClr val="000000">
                      <a:alpha val="43137"/>
                    </a:srgbClr>
                  </a:outerShdw>
                </a:effectLst>
                <a:latin typeface="Vijaya" pitchFamily="34" charset="0"/>
                <a:cs typeface="Vijaya" pitchFamily="34" charset="0"/>
              </a:rPr>
              <a:t>CONSERVATION BIOLOGY</a:t>
            </a:r>
            <a:endParaRPr lang="es-ES" sz="2800" b="1" dirty="0">
              <a:solidFill>
                <a:schemeClr val="accent6">
                  <a:lumMod val="50000"/>
                </a:schemeClr>
              </a:solidFill>
              <a:effectLst>
                <a:outerShdw blurRad="38100" dist="38100" dir="2700000" algn="tl">
                  <a:srgbClr val="000000">
                    <a:alpha val="43137"/>
                  </a:srgbClr>
                </a:outerShdw>
              </a:effectLst>
              <a:latin typeface="Vijaya" pitchFamily="34" charset="0"/>
              <a:cs typeface="Vijaya" pitchFamily="34" charset="0"/>
            </a:endParaRPr>
          </a:p>
        </p:txBody>
      </p:sp>
      <p:sp>
        <p:nvSpPr>
          <p:cNvPr id="3" name="2 Subtítulo"/>
          <p:cNvSpPr>
            <a:spLocks noGrp="1"/>
          </p:cNvSpPr>
          <p:nvPr>
            <p:ph type="subTitle" idx="1"/>
          </p:nvPr>
        </p:nvSpPr>
        <p:spPr>
          <a:xfrm>
            <a:off x="539552" y="1556792"/>
            <a:ext cx="7474688" cy="4248150"/>
          </a:xfrm>
        </p:spPr>
        <p:txBody>
          <a:bodyPr>
            <a:noAutofit/>
          </a:bodyPr>
          <a:lstStyle/>
          <a:p>
            <a:pPr>
              <a:spcBef>
                <a:spcPts val="1800"/>
              </a:spcBef>
            </a:pPr>
            <a:r>
              <a:rPr lang="en-US" sz="1700" b="1" dirty="0" smtClean="0">
                <a:solidFill>
                  <a:schemeClr val="accent6">
                    <a:lumMod val="50000"/>
                  </a:schemeClr>
                </a:solidFill>
                <a:latin typeface="Vijaya" pitchFamily="34" charset="0"/>
                <a:cs typeface="Vijaya" pitchFamily="34" charset="0"/>
              </a:rPr>
              <a:t>Unit 8. POSSIBLE </a:t>
            </a:r>
            <a:r>
              <a:rPr lang="en-US" sz="1700" b="1" dirty="0">
                <a:solidFill>
                  <a:schemeClr val="accent6">
                    <a:lumMod val="50000"/>
                  </a:schemeClr>
                </a:solidFill>
                <a:latin typeface="Vijaya" pitchFamily="34" charset="0"/>
                <a:cs typeface="Vijaya" pitchFamily="34" charset="0"/>
              </a:rPr>
              <a:t>GENERAL SOLUTIONS TO CONSERVATION </a:t>
            </a:r>
            <a:r>
              <a:rPr lang="en-US" sz="1700" b="1" dirty="0" smtClean="0">
                <a:solidFill>
                  <a:schemeClr val="accent6">
                    <a:lumMod val="50000"/>
                  </a:schemeClr>
                </a:solidFill>
                <a:latin typeface="Vijaya" pitchFamily="34" charset="0"/>
                <a:cs typeface="Vijaya" pitchFamily="34" charset="0"/>
              </a:rPr>
              <a:t>PROBLEMS</a:t>
            </a:r>
          </a:p>
          <a:p>
            <a:pPr>
              <a:spcBef>
                <a:spcPts val="1800"/>
              </a:spcBef>
            </a:pPr>
            <a:endParaRPr lang="en-US" sz="1700" b="1" dirty="0" smtClean="0">
              <a:solidFill>
                <a:schemeClr val="accent6">
                  <a:lumMod val="50000"/>
                </a:schemeClr>
              </a:solidFill>
              <a:latin typeface="Vijaya" pitchFamily="34" charset="0"/>
              <a:cs typeface="Vijaya" pitchFamily="34" charset="0"/>
            </a:endParaRPr>
          </a:p>
          <a:p>
            <a:pPr lvl="1" algn="l">
              <a:spcBef>
                <a:spcPts val="600"/>
              </a:spcBef>
            </a:pPr>
            <a:r>
              <a:rPr lang="en-US" sz="1800" dirty="0">
                <a:solidFill>
                  <a:schemeClr val="accent6">
                    <a:lumMod val="50000"/>
                  </a:schemeClr>
                </a:solidFill>
                <a:latin typeface="Vijaya" pitchFamily="34" charset="0"/>
                <a:cs typeface="Vijaya" pitchFamily="34" charset="0"/>
              </a:rPr>
              <a:t>8.1. Design and management of protected areas.</a:t>
            </a:r>
          </a:p>
          <a:p>
            <a:pPr lvl="1" algn="l">
              <a:spcBef>
                <a:spcPts val="600"/>
              </a:spcBef>
            </a:pPr>
            <a:r>
              <a:rPr lang="en-US" sz="1800" dirty="0">
                <a:solidFill>
                  <a:schemeClr val="accent6">
                    <a:lumMod val="50000"/>
                  </a:schemeClr>
                </a:solidFill>
                <a:latin typeface="Vijaya" pitchFamily="34" charset="0"/>
                <a:cs typeface="Vijaya" pitchFamily="34" charset="0"/>
              </a:rPr>
              <a:t>8.2. Ecological Corridors.</a:t>
            </a:r>
          </a:p>
          <a:p>
            <a:pPr lvl="1" algn="l">
              <a:spcBef>
                <a:spcPts val="600"/>
              </a:spcBef>
            </a:pPr>
            <a:r>
              <a:rPr lang="en-US" sz="1800" dirty="0">
                <a:solidFill>
                  <a:schemeClr val="accent6">
                    <a:lumMod val="50000"/>
                  </a:schemeClr>
                </a:solidFill>
                <a:latin typeface="Vijaya" pitchFamily="34" charset="0"/>
                <a:cs typeface="Vijaya" pitchFamily="34" charset="0"/>
              </a:rPr>
              <a:t>8.3. Attenuation of the impact of urbanization and infrastructure.</a:t>
            </a:r>
          </a:p>
          <a:p>
            <a:pPr lvl="1" algn="l">
              <a:spcBef>
                <a:spcPts val="600"/>
              </a:spcBef>
            </a:pPr>
            <a:r>
              <a:rPr lang="en-US" sz="1800" dirty="0">
                <a:solidFill>
                  <a:schemeClr val="accent6">
                    <a:lumMod val="50000"/>
                  </a:schemeClr>
                </a:solidFill>
                <a:latin typeface="Vijaya" pitchFamily="34" charset="0"/>
                <a:cs typeface="Vijaya" pitchFamily="34" charset="0"/>
              </a:rPr>
              <a:t>8.4. Environmental impact assessment.</a:t>
            </a:r>
          </a:p>
          <a:p>
            <a:pPr lvl="1" algn="l">
              <a:spcBef>
                <a:spcPts val="600"/>
              </a:spcBef>
            </a:pPr>
            <a:r>
              <a:rPr lang="en-US" sz="1800" dirty="0">
                <a:solidFill>
                  <a:schemeClr val="accent6">
                    <a:lumMod val="50000"/>
                  </a:schemeClr>
                </a:solidFill>
                <a:latin typeface="Vijaya" pitchFamily="34" charset="0"/>
                <a:cs typeface="Vijaya" pitchFamily="34" charset="0"/>
              </a:rPr>
              <a:t>8.5. Control of alien invasive species.</a:t>
            </a:r>
          </a:p>
          <a:p>
            <a:pPr lvl="1" algn="l">
              <a:spcBef>
                <a:spcPts val="600"/>
              </a:spcBef>
            </a:pPr>
            <a:r>
              <a:rPr lang="en-US" sz="1800" dirty="0">
                <a:solidFill>
                  <a:schemeClr val="accent6">
                    <a:lumMod val="50000"/>
                  </a:schemeClr>
                </a:solidFill>
                <a:latin typeface="Vijaya" pitchFamily="34" charset="0"/>
                <a:cs typeface="Vijaya" pitchFamily="34" charset="0"/>
              </a:rPr>
              <a:t>8.6. Ex situ conservation.</a:t>
            </a:r>
          </a:p>
          <a:p>
            <a:pPr lvl="1" algn="l">
              <a:spcBef>
                <a:spcPts val="600"/>
              </a:spcBef>
            </a:pPr>
            <a:r>
              <a:rPr lang="en-US" sz="1800" dirty="0">
                <a:solidFill>
                  <a:schemeClr val="accent6">
                    <a:lumMod val="50000"/>
                  </a:schemeClr>
                </a:solidFill>
                <a:latin typeface="Vijaya" pitchFamily="34" charset="0"/>
                <a:cs typeface="Vijaya" pitchFamily="34" charset="0"/>
              </a:rPr>
              <a:t>8.7. Captive breeding: basic notions.</a:t>
            </a:r>
          </a:p>
          <a:p>
            <a:pPr lvl="1" algn="l">
              <a:spcBef>
                <a:spcPts val="600"/>
              </a:spcBef>
            </a:pPr>
            <a:r>
              <a:rPr lang="en-US" sz="1800" dirty="0">
                <a:solidFill>
                  <a:schemeClr val="accent6">
                    <a:lumMod val="50000"/>
                  </a:schemeClr>
                </a:solidFill>
                <a:latin typeface="Vijaya" pitchFamily="34" charset="0"/>
                <a:cs typeface="Vijaya" pitchFamily="34" charset="0"/>
              </a:rPr>
              <a:t>8.8. Reintroductions and reinforces.</a:t>
            </a:r>
          </a:p>
          <a:p>
            <a:pPr lvl="1" algn="l">
              <a:spcBef>
                <a:spcPts val="600"/>
              </a:spcBef>
            </a:pPr>
            <a:r>
              <a:rPr lang="en-US" sz="1800" dirty="0">
                <a:solidFill>
                  <a:schemeClr val="accent6">
                    <a:lumMod val="50000"/>
                  </a:schemeClr>
                </a:solidFill>
                <a:latin typeface="Vijaya" pitchFamily="34" charset="0"/>
                <a:cs typeface="Vijaya" pitchFamily="34" charset="0"/>
              </a:rPr>
              <a:t>8.9. Restoration ecology.</a:t>
            </a:r>
          </a:p>
          <a:p>
            <a:pPr>
              <a:spcBef>
                <a:spcPts val="1800"/>
              </a:spcBef>
            </a:pPr>
            <a:endParaRPr lang="en-US" sz="1700" b="1" dirty="0" smtClean="0">
              <a:solidFill>
                <a:schemeClr val="accent6">
                  <a:lumMod val="50000"/>
                </a:schemeClr>
              </a:solidFill>
              <a:latin typeface="Vijaya" pitchFamily="34" charset="0"/>
              <a:cs typeface="Vijaya" pitchFamily="34" charset="0"/>
            </a:endParaRPr>
          </a:p>
          <a:p>
            <a:pPr>
              <a:spcBef>
                <a:spcPts val="1800"/>
              </a:spcBef>
            </a:pPr>
            <a:endParaRPr lang="es-ES" sz="1700" dirty="0">
              <a:solidFill>
                <a:schemeClr val="accent6">
                  <a:lumMod val="50000"/>
                </a:schemeClr>
              </a:solidFill>
              <a:latin typeface="Vijaya" pitchFamily="34" charset="0"/>
              <a:cs typeface="Vijaya" pitchFamily="34" charset="0"/>
            </a:endParaRPr>
          </a:p>
        </p:txBody>
      </p:sp>
    </p:spTree>
    <p:extLst>
      <p:ext uri="{BB962C8B-B14F-4D97-AF65-F5344CB8AC3E}">
        <p14:creationId xmlns:p14="http://schemas.microsoft.com/office/powerpoint/2010/main" val="730154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4" descr="F:\FOTOS\2015\REFLEX\IMG_950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45775" y="6316007"/>
            <a:ext cx="4173643" cy="307777"/>
          </a:xfrm>
          <a:prstGeom prst="rect">
            <a:avLst/>
          </a:prstGeom>
        </p:spPr>
        <p:txBody>
          <a:bodyPr wrap="none">
            <a:spAutoFit/>
          </a:bodyPr>
          <a:lstStyle/>
          <a:p>
            <a:r>
              <a:rPr lang="en-US" sz="1400" dirty="0" smtClean="0">
                <a:solidFill>
                  <a:schemeClr val="accent6">
                    <a:lumMod val="20000"/>
                    <a:lumOff val="80000"/>
                  </a:schemeClr>
                </a:solidFill>
              </a:rPr>
              <a:t>Displacement of native species: Alien invasive species!</a:t>
            </a:r>
            <a:endParaRPr lang="en-US" sz="1400" dirty="0">
              <a:solidFill>
                <a:schemeClr val="accent6">
                  <a:lumMod val="20000"/>
                  <a:lumOff val="80000"/>
                </a:schemeClr>
              </a:solidFill>
            </a:endParaRPr>
          </a:p>
        </p:txBody>
      </p:sp>
    </p:spTree>
    <p:extLst>
      <p:ext uri="{BB962C8B-B14F-4D97-AF65-F5344CB8AC3E}">
        <p14:creationId xmlns:p14="http://schemas.microsoft.com/office/powerpoint/2010/main" val="4244808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F:\FOTOS\2015\REFLEX\IMG_951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
            <a:ext cx="9148441" cy="609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62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9" name="Picture 5" descr="F:\FOTOS\2015\REFLEX\IMG_948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245775" y="6316007"/>
            <a:ext cx="8711872" cy="307777"/>
          </a:xfrm>
          <a:prstGeom prst="rect">
            <a:avLst/>
          </a:prstGeom>
        </p:spPr>
        <p:txBody>
          <a:bodyPr wrap="none">
            <a:spAutoFit/>
          </a:bodyPr>
          <a:lstStyle/>
          <a:p>
            <a:r>
              <a:rPr lang="en-US" sz="1400" dirty="0" smtClean="0">
                <a:solidFill>
                  <a:schemeClr val="accent6">
                    <a:lumMod val="20000"/>
                    <a:lumOff val="80000"/>
                  </a:schemeClr>
                </a:solidFill>
              </a:rPr>
              <a:t>Difficult to control. Physical and chemical control. Wild killer (herbicides) are not allowed in protected sites: dilemma!</a:t>
            </a:r>
            <a:endParaRPr lang="en-US" sz="1400" dirty="0">
              <a:solidFill>
                <a:schemeClr val="accent6">
                  <a:lumMod val="20000"/>
                  <a:lumOff val="80000"/>
                </a:schemeClr>
              </a:solidFill>
            </a:endParaRPr>
          </a:p>
        </p:txBody>
      </p:sp>
    </p:spTree>
    <p:extLst>
      <p:ext uri="{BB962C8B-B14F-4D97-AF65-F5344CB8AC3E}">
        <p14:creationId xmlns:p14="http://schemas.microsoft.com/office/powerpoint/2010/main" val="91622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4" descr="Cañada Guijarro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0" y="6102943"/>
            <a:ext cx="9144000" cy="584775"/>
          </a:xfrm>
          <a:prstGeom prst="rect">
            <a:avLst/>
          </a:prstGeom>
        </p:spPr>
        <p:txBody>
          <a:bodyPr wrap="square">
            <a:spAutoFit/>
          </a:bodyPr>
          <a:lstStyle/>
          <a:p>
            <a:r>
              <a:rPr lang="en-US" sz="1600" i="1" dirty="0" smtClean="0">
                <a:solidFill>
                  <a:schemeClr val="accent6">
                    <a:lumMod val="20000"/>
                    <a:lumOff val="80000"/>
                  </a:schemeClr>
                </a:solidFill>
              </a:rPr>
              <a:t>Acadia </a:t>
            </a:r>
            <a:r>
              <a:rPr lang="en-US" sz="1600" i="1" dirty="0" err="1" smtClean="0">
                <a:solidFill>
                  <a:schemeClr val="accent6">
                    <a:lumMod val="20000"/>
                    <a:lumOff val="80000"/>
                  </a:schemeClr>
                </a:solidFill>
              </a:rPr>
              <a:t>dealbata</a:t>
            </a:r>
            <a:r>
              <a:rPr lang="en-US" sz="1600" i="1" dirty="0" smtClean="0">
                <a:solidFill>
                  <a:schemeClr val="accent6">
                    <a:lumMod val="20000"/>
                    <a:lumOff val="80000"/>
                  </a:schemeClr>
                </a:solidFill>
              </a:rPr>
              <a:t> </a:t>
            </a:r>
            <a:r>
              <a:rPr lang="en-US" sz="1600" dirty="0" smtClean="0">
                <a:solidFill>
                  <a:schemeClr val="accent6">
                    <a:lumMod val="20000"/>
                    <a:lumOff val="80000"/>
                  </a:schemeClr>
                </a:solidFill>
              </a:rPr>
              <a:t>(</a:t>
            </a:r>
            <a:r>
              <a:rPr lang="en-US" sz="1600" dirty="0" err="1" smtClean="0">
                <a:solidFill>
                  <a:schemeClr val="accent6">
                    <a:lumMod val="20000"/>
                    <a:lumOff val="80000"/>
                  </a:schemeClr>
                </a:solidFill>
              </a:rPr>
              <a:t>Mimosaceae</a:t>
            </a:r>
            <a:r>
              <a:rPr lang="en-US" sz="1600" dirty="0" smtClean="0">
                <a:solidFill>
                  <a:schemeClr val="accent6">
                    <a:lumMod val="20000"/>
                    <a:lumOff val="80000"/>
                  </a:schemeClr>
                </a:solidFill>
              </a:rPr>
              <a:t>): </a:t>
            </a:r>
            <a:r>
              <a:rPr lang="en-US" sz="1600" dirty="0">
                <a:solidFill>
                  <a:schemeClr val="accent6">
                    <a:lumMod val="20000"/>
                    <a:lumOff val="80000"/>
                  </a:schemeClr>
                </a:solidFill>
              </a:rPr>
              <a:t>Originally </a:t>
            </a:r>
            <a:r>
              <a:rPr lang="en-US" sz="1600" dirty="0" smtClean="0">
                <a:solidFill>
                  <a:schemeClr val="accent6">
                    <a:lumMod val="20000"/>
                    <a:lumOff val="80000"/>
                  </a:schemeClr>
                </a:solidFill>
              </a:rPr>
              <a:t>from Australia and Tasmania. Introduces in gardens. Fast growing, stimulated by fires, long live seeds. </a:t>
            </a:r>
            <a:endParaRPr lang="en-US" sz="1600" dirty="0">
              <a:solidFill>
                <a:schemeClr val="accent6">
                  <a:lumMod val="20000"/>
                  <a:lumOff val="80000"/>
                </a:schemeClr>
              </a:solidFill>
            </a:endParaRPr>
          </a:p>
        </p:txBody>
      </p:sp>
    </p:spTree>
    <p:extLst>
      <p:ext uri="{BB962C8B-B14F-4D97-AF65-F5344CB8AC3E}">
        <p14:creationId xmlns:p14="http://schemas.microsoft.com/office/powerpoint/2010/main" val="2070773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Cañada Guijarro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603" y="3293617"/>
            <a:ext cx="5347397" cy="356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añada Guijarro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641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1" y="3700211"/>
            <a:ext cx="3796603" cy="1077218"/>
          </a:xfrm>
          <a:prstGeom prst="rect">
            <a:avLst/>
          </a:prstGeom>
        </p:spPr>
        <p:txBody>
          <a:bodyPr wrap="square">
            <a:spAutoFit/>
          </a:bodyPr>
          <a:lstStyle/>
          <a:p>
            <a:r>
              <a:rPr lang="en-US" sz="1600" i="1" dirty="0" smtClean="0">
                <a:solidFill>
                  <a:schemeClr val="accent6">
                    <a:lumMod val="20000"/>
                    <a:lumOff val="80000"/>
                  </a:schemeClr>
                </a:solidFill>
              </a:rPr>
              <a:t>Acadia </a:t>
            </a:r>
            <a:r>
              <a:rPr lang="en-US" sz="1600" i="1" dirty="0" err="1" smtClean="0">
                <a:solidFill>
                  <a:schemeClr val="accent6">
                    <a:lumMod val="20000"/>
                    <a:lumOff val="80000"/>
                  </a:schemeClr>
                </a:solidFill>
              </a:rPr>
              <a:t>dealbata</a:t>
            </a:r>
            <a:r>
              <a:rPr lang="en-US" sz="1600" i="1" dirty="0" smtClean="0">
                <a:solidFill>
                  <a:schemeClr val="accent6">
                    <a:lumMod val="20000"/>
                    <a:lumOff val="80000"/>
                  </a:schemeClr>
                </a:solidFill>
              </a:rPr>
              <a:t> </a:t>
            </a:r>
            <a:r>
              <a:rPr lang="en-US" sz="1600" dirty="0" smtClean="0">
                <a:solidFill>
                  <a:schemeClr val="accent6">
                    <a:lumMod val="20000"/>
                    <a:lumOff val="80000"/>
                  </a:schemeClr>
                </a:solidFill>
              </a:rPr>
              <a:t>is widely spread in the province of Huelva displacing riparian forests.  Arroyo de la </a:t>
            </a:r>
            <a:r>
              <a:rPr lang="en-US" sz="1600" dirty="0" err="1" smtClean="0">
                <a:solidFill>
                  <a:schemeClr val="accent6">
                    <a:lumMod val="20000"/>
                    <a:lumOff val="80000"/>
                  </a:schemeClr>
                </a:solidFill>
              </a:rPr>
              <a:t>Rocina</a:t>
            </a:r>
            <a:r>
              <a:rPr lang="en-US" sz="1600" dirty="0" smtClean="0">
                <a:solidFill>
                  <a:schemeClr val="accent6">
                    <a:lumMod val="20000"/>
                    <a:lumOff val="80000"/>
                  </a:schemeClr>
                </a:solidFill>
              </a:rPr>
              <a:t> and other well preserved rivers are seriously affected.</a:t>
            </a:r>
            <a:endParaRPr lang="en-US" sz="1600" dirty="0">
              <a:solidFill>
                <a:schemeClr val="accent6">
                  <a:lumMod val="20000"/>
                  <a:lumOff val="80000"/>
                </a:schemeClr>
              </a:solidFill>
            </a:endParaRPr>
          </a:p>
        </p:txBody>
      </p:sp>
    </p:spTree>
    <p:extLst>
      <p:ext uri="{BB962C8B-B14F-4D97-AF65-F5344CB8AC3E}">
        <p14:creationId xmlns:p14="http://schemas.microsoft.com/office/powerpoint/2010/main" val="409661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5" descr="F:\FOTOS\2015\COMPACTA\IMG_2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21806" cy="608120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6273225"/>
            <a:ext cx="9144000" cy="338554"/>
          </a:xfrm>
          <a:prstGeom prst="rect">
            <a:avLst/>
          </a:prstGeom>
        </p:spPr>
        <p:txBody>
          <a:bodyPr wrap="square">
            <a:spAutoFit/>
          </a:bodyPr>
          <a:lstStyle/>
          <a:p>
            <a:r>
              <a:rPr lang="en-US" sz="1600" i="1" dirty="0" smtClean="0">
                <a:solidFill>
                  <a:schemeClr val="accent6">
                    <a:lumMod val="20000"/>
                    <a:lumOff val="80000"/>
                  </a:schemeClr>
                </a:solidFill>
              </a:rPr>
              <a:t>Acadia </a:t>
            </a:r>
            <a:r>
              <a:rPr lang="en-US" sz="1600" i="1" dirty="0" err="1" smtClean="0">
                <a:solidFill>
                  <a:schemeClr val="accent6">
                    <a:lumMod val="20000"/>
                    <a:lumOff val="80000"/>
                  </a:schemeClr>
                </a:solidFill>
              </a:rPr>
              <a:t>dealbata</a:t>
            </a:r>
            <a:r>
              <a:rPr lang="en-US" sz="1600" i="1" dirty="0" smtClean="0">
                <a:solidFill>
                  <a:schemeClr val="accent6">
                    <a:lumMod val="20000"/>
                    <a:lumOff val="80000"/>
                  </a:schemeClr>
                </a:solidFill>
              </a:rPr>
              <a:t> </a:t>
            </a:r>
            <a:r>
              <a:rPr lang="en-US" sz="1600" dirty="0" smtClean="0">
                <a:solidFill>
                  <a:schemeClr val="accent6">
                    <a:lumMod val="20000"/>
                    <a:lumOff val="80000"/>
                  </a:schemeClr>
                </a:solidFill>
              </a:rPr>
              <a:t>seedling.</a:t>
            </a:r>
            <a:endParaRPr lang="en-US" sz="1600" dirty="0">
              <a:solidFill>
                <a:schemeClr val="accent6">
                  <a:lumMod val="20000"/>
                  <a:lumOff val="80000"/>
                </a:schemeClr>
              </a:solidFill>
            </a:endParaRPr>
          </a:p>
        </p:txBody>
      </p:sp>
    </p:spTree>
    <p:extLst>
      <p:ext uri="{BB962C8B-B14F-4D97-AF65-F5344CB8AC3E}">
        <p14:creationId xmlns:p14="http://schemas.microsoft.com/office/powerpoint/2010/main" val="93354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4" name="Picture 3" descr="F:\FOTOS\2013\REFLEX\IMG_56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0" y="6102943"/>
            <a:ext cx="9144000" cy="338554"/>
          </a:xfrm>
          <a:prstGeom prst="rect">
            <a:avLst/>
          </a:prstGeom>
        </p:spPr>
        <p:txBody>
          <a:bodyPr wrap="square">
            <a:spAutoFit/>
          </a:bodyPr>
          <a:lstStyle/>
          <a:p>
            <a:r>
              <a:rPr lang="en-US" sz="1600" dirty="0">
                <a:solidFill>
                  <a:schemeClr val="accent6">
                    <a:lumMod val="20000"/>
                    <a:lumOff val="80000"/>
                  </a:schemeClr>
                </a:solidFill>
              </a:rPr>
              <a:t>Parrots (Monk </a:t>
            </a:r>
            <a:r>
              <a:rPr lang="en-US" sz="1600" dirty="0" smtClean="0">
                <a:solidFill>
                  <a:schemeClr val="accent6">
                    <a:lumMod val="20000"/>
                    <a:lumOff val="80000"/>
                  </a:schemeClr>
                </a:solidFill>
              </a:rPr>
              <a:t>parakeet): </a:t>
            </a:r>
            <a:r>
              <a:rPr lang="en-US" sz="1600" dirty="0">
                <a:solidFill>
                  <a:schemeClr val="accent6">
                    <a:lumMod val="20000"/>
                    <a:lumOff val="80000"/>
                  </a:schemeClr>
                </a:solidFill>
              </a:rPr>
              <a:t>Originally from </a:t>
            </a:r>
            <a:r>
              <a:rPr lang="en-US" sz="1600" dirty="0" smtClean="0">
                <a:solidFill>
                  <a:schemeClr val="accent6">
                    <a:lumMod val="20000"/>
                    <a:lumOff val="80000"/>
                  </a:schemeClr>
                </a:solidFill>
              </a:rPr>
              <a:t>America. Introduced as pets.  </a:t>
            </a:r>
            <a:endParaRPr lang="en-US" sz="1600" dirty="0">
              <a:solidFill>
                <a:schemeClr val="accent6">
                  <a:lumMod val="20000"/>
                  <a:lumOff val="80000"/>
                </a:schemeClr>
              </a:solidFill>
            </a:endParaRPr>
          </a:p>
        </p:txBody>
      </p:sp>
    </p:spTree>
    <p:extLst>
      <p:ext uri="{BB962C8B-B14F-4D97-AF65-F5344CB8AC3E}">
        <p14:creationId xmlns:p14="http://schemas.microsoft.com/office/powerpoint/2010/main" val="209311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F:\FOTOS\2013\REFLEX\IMG_56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0" y="6102943"/>
            <a:ext cx="9144000" cy="338554"/>
          </a:xfrm>
          <a:prstGeom prst="rect">
            <a:avLst/>
          </a:prstGeom>
        </p:spPr>
        <p:txBody>
          <a:bodyPr wrap="square">
            <a:spAutoFit/>
          </a:bodyPr>
          <a:lstStyle/>
          <a:p>
            <a:r>
              <a:rPr lang="en-US" sz="1600" dirty="0">
                <a:solidFill>
                  <a:schemeClr val="accent6">
                    <a:lumMod val="20000"/>
                    <a:lumOff val="80000"/>
                  </a:schemeClr>
                </a:solidFill>
              </a:rPr>
              <a:t>Parrots (Monk </a:t>
            </a:r>
            <a:r>
              <a:rPr lang="en-US" sz="1600" dirty="0" smtClean="0">
                <a:solidFill>
                  <a:schemeClr val="accent6">
                    <a:lumMod val="20000"/>
                    <a:lumOff val="80000"/>
                  </a:schemeClr>
                </a:solidFill>
              </a:rPr>
              <a:t>parakeet): </a:t>
            </a:r>
            <a:r>
              <a:rPr lang="en-US" sz="1600" dirty="0">
                <a:solidFill>
                  <a:schemeClr val="accent6">
                    <a:lumMod val="20000"/>
                    <a:lumOff val="80000"/>
                  </a:schemeClr>
                </a:solidFill>
              </a:rPr>
              <a:t>Originally from </a:t>
            </a:r>
            <a:r>
              <a:rPr lang="en-US" sz="1600" dirty="0" smtClean="0">
                <a:solidFill>
                  <a:schemeClr val="accent6">
                    <a:lumMod val="20000"/>
                    <a:lumOff val="80000"/>
                  </a:schemeClr>
                </a:solidFill>
              </a:rPr>
              <a:t>America. Introduced as pets.  </a:t>
            </a:r>
            <a:endParaRPr lang="en-US" sz="1600" dirty="0">
              <a:solidFill>
                <a:schemeClr val="accent6">
                  <a:lumMod val="20000"/>
                  <a:lumOff val="80000"/>
                </a:schemeClr>
              </a:solidFill>
            </a:endParaRPr>
          </a:p>
        </p:txBody>
      </p:sp>
    </p:spTree>
    <p:extLst>
      <p:ext uri="{BB962C8B-B14F-4D97-AF65-F5344CB8AC3E}">
        <p14:creationId xmlns:p14="http://schemas.microsoft.com/office/powerpoint/2010/main" val="2599138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a:xfrm>
            <a:off x="179512" y="919192"/>
            <a:ext cx="8401154" cy="447786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buFontTx/>
              <a:buNone/>
              <a:defRPr/>
            </a:pPr>
            <a:endParaRPr lang="en-US" sz="15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FontTx/>
              <a:buNone/>
              <a:defRPr/>
            </a:pPr>
            <a:r>
              <a:rPr lang="en-US" sz="15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 </a:t>
            </a:r>
            <a:r>
              <a:rPr lang="en-US" sz="1500" b="1"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Impact on species/population.</a:t>
            </a:r>
            <a:r>
              <a:rPr lang="en-US" sz="15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 </a:t>
            </a:r>
            <a:r>
              <a:rPr lang="en-US" sz="1500" u="sng" dirty="0" smtClean="0">
                <a:solidFill>
                  <a:schemeClr val="accent1">
                    <a:lumMod val="50000"/>
                  </a:schemeClr>
                </a:solidFill>
                <a:latin typeface="+mj-lt"/>
                <a:cs typeface="Vijaya" pitchFamily="34" charset="0"/>
              </a:rPr>
              <a:t>Predation</a:t>
            </a:r>
            <a:r>
              <a:rPr lang="en-US" sz="1500" dirty="0" smtClean="0">
                <a:solidFill>
                  <a:schemeClr val="accent1">
                    <a:lumMod val="50000"/>
                  </a:schemeClr>
                </a:solidFill>
                <a:latin typeface="+mj-lt"/>
                <a:cs typeface="Vijaya" pitchFamily="34" charset="0"/>
              </a:rPr>
              <a:t> directly on native species (plants or animals) changing prey-predator balance</a:t>
            </a:r>
            <a:r>
              <a:rPr lang="en-US" sz="1500" dirty="0">
                <a:solidFill>
                  <a:schemeClr val="accent1">
                    <a:lumMod val="50000"/>
                  </a:schemeClr>
                </a:solidFill>
                <a:latin typeface="+mj-lt"/>
                <a:cs typeface="Vijaya" pitchFamily="34" charset="0"/>
              </a:rPr>
              <a:t>. </a:t>
            </a:r>
            <a:r>
              <a:rPr lang="en-US" sz="1500" dirty="0" smtClean="0">
                <a:solidFill>
                  <a:schemeClr val="accent1">
                    <a:lumMod val="50000"/>
                  </a:schemeClr>
                </a:solidFill>
                <a:latin typeface="+mj-lt"/>
                <a:cs typeface="Vijaya" pitchFamily="34" charset="0"/>
              </a:rPr>
              <a:t>Indigenous species do </a:t>
            </a:r>
            <a:r>
              <a:rPr lang="en-US" sz="1500" dirty="0">
                <a:solidFill>
                  <a:schemeClr val="accent1">
                    <a:lumMod val="50000"/>
                  </a:schemeClr>
                </a:solidFill>
                <a:latin typeface="+mj-lt"/>
                <a:cs typeface="Vijaya" pitchFamily="34" charset="0"/>
              </a:rPr>
              <a:t>not have </a:t>
            </a:r>
            <a:r>
              <a:rPr lang="en-US" sz="1500" dirty="0" smtClean="0">
                <a:solidFill>
                  <a:schemeClr val="accent1">
                    <a:lumMod val="50000"/>
                  </a:schemeClr>
                </a:solidFill>
                <a:latin typeface="+mj-lt"/>
                <a:cs typeface="Vijaya" pitchFamily="34" charset="0"/>
              </a:rPr>
              <a:t>adequate defensive </a:t>
            </a:r>
            <a:r>
              <a:rPr lang="en-US" sz="1500" dirty="0" err="1">
                <a:solidFill>
                  <a:schemeClr val="accent1">
                    <a:lumMod val="50000"/>
                  </a:schemeClr>
                </a:solidFill>
                <a:latin typeface="+mj-lt"/>
                <a:cs typeface="Vijaya" pitchFamily="34" charset="0"/>
              </a:rPr>
              <a:t>behaviour</a:t>
            </a:r>
            <a:r>
              <a:rPr lang="en-US" sz="1500" dirty="0">
                <a:solidFill>
                  <a:schemeClr val="accent1">
                    <a:lumMod val="50000"/>
                  </a:schemeClr>
                </a:solidFill>
                <a:latin typeface="+mj-lt"/>
                <a:cs typeface="Vijaya" pitchFamily="34" charset="0"/>
              </a:rPr>
              <a:t>. American mink (</a:t>
            </a:r>
            <a:r>
              <a:rPr lang="en-US" sz="1500" dirty="0" err="1">
                <a:solidFill>
                  <a:schemeClr val="accent1">
                    <a:lumMod val="50000"/>
                  </a:schemeClr>
                </a:solidFill>
                <a:latin typeface="+mj-lt"/>
                <a:cs typeface="Vijaya" pitchFamily="34" charset="0"/>
              </a:rPr>
              <a:t>Mustela</a:t>
            </a:r>
            <a:r>
              <a:rPr lang="en-US" sz="1500" dirty="0">
                <a:solidFill>
                  <a:schemeClr val="accent1">
                    <a:lumMod val="50000"/>
                  </a:schemeClr>
                </a:solidFill>
                <a:latin typeface="+mj-lt"/>
                <a:cs typeface="Vijaya" pitchFamily="34" charset="0"/>
              </a:rPr>
              <a:t> </a:t>
            </a:r>
            <a:r>
              <a:rPr lang="en-US" sz="1500" dirty="0" smtClean="0">
                <a:solidFill>
                  <a:schemeClr val="accent1">
                    <a:lumMod val="50000"/>
                  </a:schemeClr>
                </a:solidFill>
                <a:latin typeface="+mj-lt"/>
                <a:cs typeface="Vijaya" pitchFamily="34" charset="0"/>
              </a:rPr>
              <a:t>vison), Feral dogs, etc. </a:t>
            </a:r>
            <a:r>
              <a:rPr lang="en-US" sz="1500" u="sng" dirty="0" smtClean="0">
                <a:solidFill>
                  <a:schemeClr val="accent1">
                    <a:lumMod val="50000"/>
                  </a:schemeClr>
                </a:solidFill>
                <a:latin typeface="+mj-lt"/>
                <a:cs typeface="Vijaya" pitchFamily="34" charset="0"/>
              </a:rPr>
              <a:t>Introduced </a:t>
            </a:r>
            <a:r>
              <a:rPr lang="en-US" sz="1500" u="sng" dirty="0">
                <a:solidFill>
                  <a:schemeClr val="accent1">
                    <a:lumMod val="50000"/>
                  </a:schemeClr>
                </a:solidFill>
                <a:latin typeface="+mj-lt"/>
                <a:cs typeface="Vijaya" pitchFamily="34" charset="0"/>
              </a:rPr>
              <a:t>competitors</a:t>
            </a:r>
            <a:r>
              <a:rPr lang="en-US" sz="1500" dirty="0">
                <a:solidFill>
                  <a:schemeClr val="accent1">
                    <a:lumMod val="50000"/>
                  </a:schemeClr>
                </a:solidFill>
                <a:latin typeface="+mj-lt"/>
                <a:cs typeface="Vijaya" pitchFamily="34" charset="0"/>
              </a:rPr>
              <a:t> </a:t>
            </a:r>
            <a:r>
              <a:rPr lang="en-US" sz="1500" dirty="0" smtClean="0">
                <a:solidFill>
                  <a:schemeClr val="accent1">
                    <a:lumMod val="50000"/>
                  </a:schemeClr>
                </a:solidFill>
                <a:latin typeface="+mj-lt"/>
                <a:cs typeface="Vijaya" pitchFamily="34" charset="0"/>
              </a:rPr>
              <a:t>that interact for the </a:t>
            </a:r>
            <a:r>
              <a:rPr lang="en-US" sz="1500" dirty="0">
                <a:solidFill>
                  <a:schemeClr val="accent1">
                    <a:lumMod val="50000"/>
                  </a:schemeClr>
                </a:solidFill>
                <a:latin typeface="+mj-lt"/>
                <a:cs typeface="Vijaya" pitchFamily="34" charset="0"/>
              </a:rPr>
              <a:t>exploitation of the same </a:t>
            </a:r>
            <a:r>
              <a:rPr lang="en-US" sz="1500" dirty="0" smtClean="0">
                <a:solidFill>
                  <a:schemeClr val="accent1">
                    <a:lumMod val="50000"/>
                  </a:schemeClr>
                </a:solidFill>
                <a:latin typeface="+mj-lt"/>
                <a:cs typeface="Vijaya" pitchFamily="34" charset="0"/>
              </a:rPr>
              <a:t>resources (</a:t>
            </a:r>
            <a:r>
              <a:rPr lang="en-US" sz="1500" dirty="0">
                <a:solidFill>
                  <a:schemeClr val="accent1">
                    <a:lumMod val="50000"/>
                  </a:schemeClr>
                </a:solidFill>
                <a:latin typeface="+mj-lt"/>
                <a:cs typeface="Vijaya" pitchFamily="34" charset="0"/>
              </a:rPr>
              <a:t>i.e. food, water, shelter, light, etc</a:t>
            </a:r>
            <a:r>
              <a:rPr lang="en-US" sz="1500" dirty="0" smtClean="0">
                <a:solidFill>
                  <a:schemeClr val="accent1">
                    <a:lumMod val="50000"/>
                  </a:schemeClr>
                </a:solidFill>
                <a:latin typeface="+mj-lt"/>
                <a:cs typeface="Vijaya" pitchFamily="34" charset="0"/>
              </a:rPr>
              <a:t>.), which </a:t>
            </a:r>
            <a:r>
              <a:rPr lang="en-US" sz="1500" dirty="0">
                <a:solidFill>
                  <a:schemeClr val="accent1">
                    <a:lumMod val="50000"/>
                  </a:schemeClr>
                </a:solidFill>
                <a:latin typeface="+mj-lt"/>
                <a:cs typeface="Vijaya" pitchFamily="34" charset="0"/>
              </a:rPr>
              <a:t>reach a natural dynamic </a:t>
            </a:r>
            <a:r>
              <a:rPr lang="en-US" sz="1500" dirty="0" smtClean="0">
                <a:solidFill>
                  <a:schemeClr val="accent1">
                    <a:lumMod val="50000"/>
                  </a:schemeClr>
                </a:solidFill>
                <a:latin typeface="+mj-lt"/>
                <a:cs typeface="Vijaya" pitchFamily="34" charset="0"/>
              </a:rPr>
              <a:t>balance</a:t>
            </a:r>
            <a:r>
              <a:rPr lang="en-US" sz="1500" dirty="0">
                <a:solidFill>
                  <a:schemeClr val="accent1">
                    <a:lumMod val="50000"/>
                  </a:schemeClr>
                </a:solidFill>
                <a:latin typeface="+mj-lt"/>
                <a:cs typeface="Vijaya" pitchFamily="34" charset="0"/>
              </a:rPr>
              <a:t>. </a:t>
            </a:r>
            <a:r>
              <a:rPr lang="en-US" sz="1500" u="sng" dirty="0" smtClean="0">
                <a:solidFill>
                  <a:schemeClr val="accent1">
                    <a:lumMod val="50000"/>
                  </a:schemeClr>
                </a:solidFill>
                <a:latin typeface="+mj-lt"/>
                <a:cs typeface="Vijaya" pitchFamily="34" charset="0"/>
              </a:rPr>
              <a:t>Genetic</a:t>
            </a:r>
            <a:r>
              <a:rPr lang="en-US" sz="1500" dirty="0" smtClean="0">
                <a:solidFill>
                  <a:schemeClr val="accent1">
                    <a:lumMod val="50000"/>
                  </a:schemeClr>
                </a:solidFill>
                <a:latin typeface="+mj-lt"/>
                <a:cs typeface="Vijaya" pitchFamily="34" charset="0"/>
              </a:rPr>
              <a:t> when they can interbreed with </a:t>
            </a:r>
            <a:r>
              <a:rPr lang="en-US" sz="1500" dirty="0">
                <a:solidFill>
                  <a:schemeClr val="accent1">
                    <a:lumMod val="50000"/>
                  </a:schemeClr>
                </a:solidFill>
                <a:latin typeface="+mj-lt"/>
                <a:cs typeface="Vijaya" pitchFamily="34" charset="0"/>
              </a:rPr>
              <a:t>closely related native species. This genetic exchange may result in </a:t>
            </a:r>
            <a:r>
              <a:rPr lang="en-US" sz="1500" dirty="0" smtClean="0">
                <a:solidFill>
                  <a:schemeClr val="accent1">
                    <a:lumMod val="50000"/>
                  </a:schemeClr>
                </a:solidFill>
                <a:latin typeface="+mj-lt"/>
                <a:cs typeface="Vijaya" pitchFamily="34" charset="0"/>
              </a:rPr>
              <a:t>a loss </a:t>
            </a:r>
            <a:r>
              <a:rPr lang="en-US" sz="1500" dirty="0">
                <a:solidFill>
                  <a:schemeClr val="accent1">
                    <a:lumMod val="50000"/>
                  </a:schemeClr>
                </a:solidFill>
                <a:latin typeface="+mj-lt"/>
                <a:cs typeface="Vijaya" pitchFamily="34" charset="0"/>
              </a:rPr>
              <a:t>of the genetic integrity of </a:t>
            </a:r>
            <a:r>
              <a:rPr lang="en-US" sz="1500" dirty="0" smtClean="0">
                <a:solidFill>
                  <a:schemeClr val="accent1">
                    <a:lumMod val="50000"/>
                  </a:schemeClr>
                </a:solidFill>
                <a:latin typeface="+mj-lt"/>
                <a:cs typeface="Vijaya" pitchFamily="34" charset="0"/>
              </a:rPr>
              <a:t>the native </a:t>
            </a:r>
            <a:r>
              <a:rPr lang="en-US" sz="1500" dirty="0">
                <a:solidFill>
                  <a:schemeClr val="accent1">
                    <a:lumMod val="50000"/>
                  </a:schemeClr>
                </a:solidFill>
                <a:latin typeface="+mj-lt"/>
                <a:cs typeface="Vijaya" pitchFamily="34" charset="0"/>
              </a:rPr>
              <a:t>species and in the formation </a:t>
            </a:r>
            <a:r>
              <a:rPr lang="en-US" sz="1500" dirty="0" smtClean="0">
                <a:solidFill>
                  <a:schemeClr val="accent1">
                    <a:lumMod val="50000"/>
                  </a:schemeClr>
                </a:solidFill>
                <a:latin typeface="+mj-lt"/>
                <a:cs typeface="Vijaya" pitchFamily="34" charset="0"/>
              </a:rPr>
              <a:t>of hybrids</a:t>
            </a:r>
            <a:endParaRPr lang="en-US" sz="15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FontTx/>
              <a:buNone/>
              <a:defRPr/>
            </a:pPr>
            <a:endParaRPr lang="en-US" sz="15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FontTx/>
              <a:buNone/>
              <a:defRPr/>
            </a:pPr>
            <a:r>
              <a:rPr lang="en-US" sz="15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 </a:t>
            </a:r>
            <a:r>
              <a:rPr lang="en-US" sz="1500" b="1" dirty="0">
                <a:solidFill>
                  <a:schemeClr val="accent1">
                    <a:lumMod val="50000"/>
                  </a:schemeClr>
                </a:solidFill>
                <a:effectLst>
                  <a:outerShdw blurRad="38100" dist="38100" dir="2700000" algn="tl">
                    <a:srgbClr val="000000">
                      <a:alpha val="43137"/>
                    </a:srgbClr>
                  </a:outerShdw>
                </a:effectLst>
                <a:latin typeface="+mj-lt"/>
                <a:cs typeface="Vijaya" pitchFamily="34" charset="0"/>
              </a:rPr>
              <a:t>Impact on </a:t>
            </a:r>
            <a:r>
              <a:rPr lang="en-US" sz="1500" b="1"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habitats/ecosystems: </a:t>
            </a:r>
            <a:r>
              <a:rPr lang="en-US" sz="1500" dirty="0" smtClean="0">
                <a:solidFill>
                  <a:schemeClr val="accent1">
                    <a:lumMod val="50000"/>
                  </a:schemeClr>
                </a:solidFill>
                <a:latin typeface="+mj-lt"/>
                <a:cs typeface="Vijaya" pitchFamily="34" charset="0"/>
              </a:rPr>
              <a:t>Effect on ecosystem characteristics including habitat </a:t>
            </a:r>
            <a:r>
              <a:rPr lang="en-US" sz="1500" dirty="0">
                <a:solidFill>
                  <a:schemeClr val="accent1">
                    <a:lumMod val="50000"/>
                  </a:schemeClr>
                </a:solidFill>
                <a:latin typeface="+mj-lt"/>
                <a:cs typeface="Vijaya" pitchFamily="34" charset="0"/>
              </a:rPr>
              <a:t>structure (herbaceous, shrubs and </a:t>
            </a:r>
            <a:r>
              <a:rPr lang="en-US" sz="1500" dirty="0" smtClean="0">
                <a:solidFill>
                  <a:schemeClr val="accent1">
                    <a:lumMod val="50000"/>
                  </a:schemeClr>
                </a:solidFill>
                <a:latin typeface="+mj-lt"/>
                <a:cs typeface="Vijaya" pitchFamily="34" charset="0"/>
              </a:rPr>
              <a:t>arboreal layers), resilience to disturbance regimens (fires, meteorological events, erosion), and nutrient cycling (nitrification, etc.). Ex. </a:t>
            </a:r>
            <a:r>
              <a:rPr lang="en-US" sz="1500" i="1" dirty="0" err="1" smtClean="0">
                <a:solidFill>
                  <a:schemeClr val="accent1">
                    <a:lumMod val="50000"/>
                  </a:schemeClr>
                </a:solidFill>
                <a:latin typeface="+mj-lt"/>
                <a:cs typeface="Vijaya" pitchFamily="34" charset="0"/>
              </a:rPr>
              <a:t>Spartina</a:t>
            </a:r>
            <a:r>
              <a:rPr lang="en-US" sz="1500" i="1" dirty="0" smtClean="0">
                <a:solidFill>
                  <a:schemeClr val="accent1">
                    <a:lumMod val="50000"/>
                  </a:schemeClr>
                </a:solidFill>
                <a:latin typeface="+mj-lt"/>
                <a:cs typeface="Vijaya" pitchFamily="34" charset="0"/>
              </a:rPr>
              <a:t> </a:t>
            </a:r>
            <a:r>
              <a:rPr lang="en-US" sz="1500" i="1" dirty="0" err="1" smtClean="0">
                <a:solidFill>
                  <a:schemeClr val="accent1">
                    <a:lumMod val="50000"/>
                  </a:schemeClr>
                </a:solidFill>
                <a:latin typeface="+mj-lt"/>
                <a:cs typeface="Vijaya" pitchFamily="34" charset="0"/>
              </a:rPr>
              <a:t>densiflora</a:t>
            </a:r>
            <a:r>
              <a:rPr lang="en-US" sz="1500" dirty="0">
                <a:solidFill>
                  <a:schemeClr val="accent1">
                    <a:lumMod val="50000"/>
                  </a:schemeClr>
                </a:solidFill>
                <a:latin typeface="+mj-lt"/>
                <a:cs typeface="Vijaya" pitchFamily="34" charset="0"/>
              </a:rPr>
              <a:t> </a:t>
            </a:r>
            <a:r>
              <a:rPr lang="en-US" sz="1500" dirty="0" smtClean="0">
                <a:solidFill>
                  <a:schemeClr val="accent1">
                    <a:lumMod val="50000"/>
                  </a:schemeClr>
                </a:solidFill>
                <a:latin typeface="+mj-lt"/>
                <a:cs typeface="Vijaya" pitchFamily="34" charset="0"/>
              </a:rPr>
              <a:t>in </a:t>
            </a:r>
            <a:r>
              <a:rPr lang="en-US" sz="1500" dirty="0" err="1" smtClean="0">
                <a:solidFill>
                  <a:schemeClr val="accent1">
                    <a:lumMod val="50000"/>
                  </a:schemeClr>
                </a:solidFill>
                <a:latin typeface="+mj-lt"/>
                <a:cs typeface="Vijaya" pitchFamily="34" charset="0"/>
              </a:rPr>
              <a:t>Marismas</a:t>
            </a:r>
            <a:r>
              <a:rPr lang="en-US" sz="1500" dirty="0" smtClean="0">
                <a:solidFill>
                  <a:schemeClr val="accent1">
                    <a:lumMod val="50000"/>
                  </a:schemeClr>
                </a:solidFill>
                <a:latin typeface="+mj-lt"/>
                <a:cs typeface="Vijaya" pitchFamily="34" charset="0"/>
              </a:rPr>
              <a:t> de </a:t>
            </a:r>
            <a:r>
              <a:rPr lang="en-US" sz="1500" dirty="0" err="1" smtClean="0">
                <a:solidFill>
                  <a:schemeClr val="accent1">
                    <a:lumMod val="50000"/>
                  </a:schemeClr>
                </a:solidFill>
                <a:latin typeface="+mj-lt"/>
                <a:cs typeface="Vijaya" pitchFamily="34" charset="0"/>
              </a:rPr>
              <a:t>Odiel</a:t>
            </a:r>
            <a:r>
              <a:rPr lang="en-US" sz="1500" dirty="0" smtClean="0">
                <a:solidFill>
                  <a:schemeClr val="accent1">
                    <a:lumMod val="50000"/>
                  </a:schemeClr>
                </a:solidFill>
                <a:latin typeface="+mj-lt"/>
                <a:cs typeface="Vijaya" pitchFamily="34" charset="0"/>
              </a:rPr>
              <a:t>. </a:t>
            </a:r>
            <a:r>
              <a:rPr lang="en-US" sz="1500" i="1" dirty="0" smtClean="0">
                <a:solidFill>
                  <a:schemeClr val="accent1">
                    <a:lumMod val="50000"/>
                  </a:schemeClr>
                </a:solidFill>
                <a:latin typeface="+mj-lt"/>
                <a:cs typeface="Vijaya" pitchFamily="34" charset="0"/>
              </a:rPr>
              <a:t>Acacia </a:t>
            </a:r>
            <a:r>
              <a:rPr lang="en-US" sz="1500" i="1" dirty="0" err="1" smtClean="0">
                <a:solidFill>
                  <a:schemeClr val="accent1">
                    <a:lumMod val="50000"/>
                  </a:schemeClr>
                </a:solidFill>
                <a:latin typeface="+mj-lt"/>
                <a:cs typeface="Vijaya" pitchFamily="34" charset="0"/>
              </a:rPr>
              <a:t>dealbata</a:t>
            </a:r>
            <a:r>
              <a:rPr lang="en-US" sz="1500" dirty="0" smtClean="0">
                <a:solidFill>
                  <a:schemeClr val="accent1">
                    <a:lumMod val="50000"/>
                  </a:schemeClr>
                </a:solidFill>
                <a:latin typeface="+mj-lt"/>
                <a:cs typeface="Vijaya" pitchFamily="34" charset="0"/>
              </a:rPr>
              <a:t>. </a:t>
            </a:r>
            <a:r>
              <a:rPr lang="en-US" sz="1500" i="1" dirty="0" err="1" smtClean="0">
                <a:solidFill>
                  <a:schemeClr val="accent1">
                    <a:lumMod val="50000"/>
                  </a:schemeClr>
                </a:solidFill>
                <a:latin typeface="+mj-lt"/>
                <a:cs typeface="Vijaya" pitchFamily="34" charset="0"/>
              </a:rPr>
              <a:t>Caulerpa</a:t>
            </a:r>
            <a:r>
              <a:rPr lang="en-US" sz="1500" i="1" dirty="0" smtClean="0">
                <a:solidFill>
                  <a:schemeClr val="accent1">
                    <a:lumMod val="50000"/>
                  </a:schemeClr>
                </a:solidFill>
                <a:latin typeface="+mj-lt"/>
                <a:cs typeface="Vijaya" pitchFamily="34" charset="0"/>
              </a:rPr>
              <a:t> </a:t>
            </a:r>
            <a:r>
              <a:rPr lang="en-US" sz="1500" i="1" dirty="0" err="1" smtClean="0">
                <a:solidFill>
                  <a:schemeClr val="accent1">
                    <a:lumMod val="50000"/>
                  </a:schemeClr>
                </a:solidFill>
                <a:latin typeface="+mj-lt"/>
                <a:cs typeface="Vijaya" pitchFamily="34" charset="0"/>
              </a:rPr>
              <a:t>taxifolia</a:t>
            </a:r>
            <a:r>
              <a:rPr lang="en-US" sz="1500" dirty="0" smtClean="0">
                <a:solidFill>
                  <a:schemeClr val="accent1">
                    <a:lumMod val="50000"/>
                  </a:schemeClr>
                </a:solidFill>
                <a:latin typeface="+mj-lt"/>
                <a:cs typeface="Vijaya" pitchFamily="34" charset="0"/>
              </a:rPr>
              <a:t>.</a:t>
            </a:r>
          </a:p>
          <a:p>
            <a:pPr marL="400050" lvl="1" indent="0" algn="just">
              <a:buFontTx/>
              <a:buNone/>
              <a:defRPr/>
            </a:pPr>
            <a:endParaRPr lang="en-US" sz="1500" b="1"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None/>
              <a:defRPr/>
            </a:pPr>
            <a:r>
              <a:rPr lang="en-US" sz="1500" dirty="0">
                <a:solidFill>
                  <a:schemeClr val="accent1">
                    <a:lumMod val="50000"/>
                  </a:schemeClr>
                </a:solidFill>
                <a:effectLst>
                  <a:outerShdw blurRad="38100" dist="38100" dir="2700000" algn="tl">
                    <a:srgbClr val="000000">
                      <a:alpha val="43137"/>
                    </a:srgbClr>
                  </a:outerShdw>
                </a:effectLst>
                <a:latin typeface="+mj-lt"/>
                <a:cs typeface="Vijaya" pitchFamily="34" charset="0"/>
              </a:rPr>
              <a:t>✔ </a:t>
            </a:r>
            <a:r>
              <a:rPr lang="en-US" sz="1500" b="1" dirty="0">
                <a:solidFill>
                  <a:schemeClr val="accent1">
                    <a:lumMod val="50000"/>
                  </a:schemeClr>
                </a:solidFill>
                <a:effectLst>
                  <a:outerShdw blurRad="38100" dist="38100" dir="2700000" algn="tl">
                    <a:srgbClr val="000000">
                      <a:alpha val="43137"/>
                    </a:srgbClr>
                  </a:outerShdw>
                </a:effectLst>
                <a:latin typeface="+mj-lt"/>
                <a:cs typeface="Vijaya" pitchFamily="34" charset="0"/>
              </a:rPr>
              <a:t>Health impacts: </a:t>
            </a:r>
            <a:r>
              <a:rPr lang="en-US" sz="1500" dirty="0">
                <a:solidFill>
                  <a:schemeClr val="accent1">
                    <a:lumMod val="50000"/>
                  </a:schemeClr>
                </a:solidFill>
                <a:latin typeface="+mj-lt"/>
                <a:cs typeface="Vijaya" pitchFamily="34" charset="0"/>
              </a:rPr>
              <a:t>New </a:t>
            </a:r>
            <a:r>
              <a:rPr lang="en-US" sz="1500" u="sng" dirty="0">
                <a:solidFill>
                  <a:schemeClr val="accent1">
                    <a:lumMod val="50000"/>
                  </a:schemeClr>
                </a:solidFill>
                <a:latin typeface="+mj-lt"/>
                <a:cs typeface="Vijaya" pitchFamily="34" charset="0"/>
              </a:rPr>
              <a:t>diseases</a:t>
            </a:r>
            <a:r>
              <a:rPr lang="en-US" sz="1500" dirty="0">
                <a:solidFill>
                  <a:schemeClr val="accent1">
                    <a:lumMod val="50000"/>
                  </a:schemeClr>
                </a:solidFill>
                <a:latin typeface="+mj-lt"/>
                <a:cs typeface="Vijaya" pitchFamily="34" charset="0"/>
              </a:rPr>
              <a:t> are often spread by </a:t>
            </a:r>
            <a:r>
              <a:rPr lang="en-US" sz="1500" dirty="0" smtClean="0">
                <a:solidFill>
                  <a:schemeClr val="accent1">
                    <a:lumMod val="50000"/>
                  </a:schemeClr>
                </a:solidFill>
                <a:latin typeface="+mj-lt"/>
                <a:cs typeface="Vijaya" pitchFamily="34" charset="0"/>
              </a:rPr>
              <a:t>the introduction </a:t>
            </a:r>
            <a:r>
              <a:rPr lang="en-US" sz="1500" dirty="0">
                <a:solidFill>
                  <a:schemeClr val="accent1">
                    <a:lumMod val="50000"/>
                  </a:schemeClr>
                </a:solidFill>
                <a:latin typeface="+mj-lt"/>
                <a:cs typeface="Vijaya" pitchFamily="34" charset="0"/>
              </a:rPr>
              <a:t>of </a:t>
            </a:r>
            <a:r>
              <a:rPr lang="en-US" sz="1500" dirty="0" smtClean="0">
                <a:solidFill>
                  <a:schemeClr val="accent1">
                    <a:lumMod val="50000"/>
                  </a:schemeClr>
                </a:solidFill>
                <a:latin typeface="+mj-lt"/>
                <a:cs typeface="Vijaya" pitchFamily="34" charset="0"/>
              </a:rPr>
              <a:t>alien species, </a:t>
            </a:r>
            <a:r>
              <a:rPr lang="en-US" sz="1500" dirty="0">
                <a:solidFill>
                  <a:schemeClr val="accent1">
                    <a:lumMod val="50000"/>
                  </a:schemeClr>
                </a:solidFill>
                <a:latin typeface="+mj-lt"/>
                <a:cs typeface="Vijaya" pitchFamily="34" charset="0"/>
              </a:rPr>
              <a:t>which can act </a:t>
            </a:r>
            <a:r>
              <a:rPr lang="en-US" sz="1500" dirty="0" smtClean="0">
                <a:solidFill>
                  <a:schemeClr val="accent1">
                    <a:lumMod val="50000"/>
                  </a:schemeClr>
                </a:solidFill>
                <a:latin typeface="+mj-lt"/>
                <a:cs typeface="Vijaya" pitchFamily="34" charset="0"/>
              </a:rPr>
              <a:t>as vectors </a:t>
            </a:r>
            <a:r>
              <a:rPr lang="en-US" sz="1500" dirty="0">
                <a:solidFill>
                  <a:schemeClr val="accent1">
                    <a:lumMod val="50000"/>
                  </a:schemeClr>
                </a:solidFill>
                <a:latin typeface="+mj-lt"/>
                <a:cs typeface="Vijaya" pitchFamily="34" charset="0"/>
              </a:rPr>
              <a:t>for pathogens or can </a:t>
            </a:r>
            <a:r>
              <a:rPr lang="en-US" sz="1500" dirty="0" smtClean="0">
                <a:solidFill>
                  <a:schemeClr val="accent1">
                    <a:lumMod val="50000"/>
                  </a:schemeClr>
                </a:solidFill>
                <a:latin typeface="+mj-lt"/>
                <a:cs typeface="Vijaya" pitchFamily="34" charset="0"/>
              </a:rPr>
              <a:t>cause disease </a:t>
            </a:r>
            <a:r>
              <a:rPr lang="en-US" sz="1500" dirty="0">
                <a:solidFill>
                  <a:schemeClr val="accent1">
                    <a:lumMod val="50000"/>
                  </a:schemeClr>
                </a:solidFill>
                <a:latin typeface="+mj-lt"/>
                <a:cs typeface="Vijaya" pitchFamily="34" charset="0"/>
              </a:rPr>
              <a:t>themselves </a:t>
            </a:r>
            <a:r>
              <a:rPr lang="en-US" sz="1500" dirty="0" smtClean="0">
                <a:solidFill>
                  <a:schemeClr val="accent1">
                    <a:lumMod val="50000"/>
                  </a:schemeClr>
                </a:solidFill>
                <a:latin typeface="+mj-lt"/>
                <a:cs typeface="Vijaya" pitchFamily="34" charset="0"/>
              </a:rPr>
              <a:t>directly</a:t>
            </a:r>
            <a:r>
              <a:rPr lang="en-US" sz="1500" dirty="0">
                <a:solidFill>
                  <a:schemeClr val="accent1">
                    <a:lumMod val="50000"/>
                  </a:schemeClr>
                </a:solidFill>
                <a:latin typeface="+mj-lt"/>
                <a:cs typeface="Vijaya" pitchFamily="34" charset="0"/>
              </a:rPr>
              <a:t>. This </a:t>
            </a:r>
            <a:r>
              <a:rPr lang="en-US" sz="1500" dirty="0" smtClean="0">
                <a:solidFill>
                  <a:schemeClr val="accent1">
                    <a:lumMod val="50000"/>
                  </a:schemeClr>
                </a:solidFill>
                <a:latin typeface="+mj-lt"/>
                <a:cs typeface="Vijaya" pitchFamily="34" charset="0"/>
              </a:rPr>
              <a:t>can threaten </a:t>
            </a:r>
            <a:r>
              <a:rPr lang="en-US" sz="1500" dirty="0">
                <a:solidFill>
                  <a:schemeClr val="accent1">
                    <a:lumMod val="50000"/>
                  </a:schemeClr>
                </a:solidFill>
                <a:latin typeface="+mj-lt"/>
                <a:cs typeface="Vijaya" pitchFamily="34" charset="0"/>
              </a:rPr>
              <a:t>not only native species </a:t>
            </a:r>
            <a:r>
              <a:rPr lang="en-US" sz="1500" dirty="0" smtClean="0">
                <a:solidFill>
                  <a:schemeClr val="accent1">
                    <a:lumMod val="50000"/>
                  </a:schemeClr>
                </a:solidFill>
                <a:latin typeface="+mj-lt"/>
                <a:cs typeface="Vijaya" pitchFamily="34" charset="0"/>
              </a:rPr>
              <a:t>of plants </a:t>
            </a:r>
            <a:r>
              <a:rPr lang="en-US" sz="1500" dirty="0">
                <a:solidFill>
                  <a:schemeClr val="accent1">
                    <a:lumMod val="50000"/>
                  </a:schemeClr>
                </a:solidFill>
                <a:latin typeface="+mj-lt"/>
                <a:cs typeface="Vijaya" pitchFamily="34" charset="0"/>
              </a:rPr>
              <a:t>and animals, but also </a:t>
            </a:r>
            <a:r>
              <a:rPr lang="en-US" sz="1500" u="sng" dirty="0" smtClean="0">
                <a:solidFill>
                  <a:schemeClr val="accent1">
                    <a:lumMod val="50000"/>
                  </a:schemeClr>
                </a:solidFill>
                <a:latin typeface="+mj-lt"/>
                <a:cs typeface="Vijaya" pitchFamily="34" charset="0"/>
              </a:rPr>
              <a:t>humans</a:t>
            </a:r>
            <a:r>
              <a:rPr lang="en-US" sz="1500" dirty="0" smtClean="0">
                <a:solidFill>
                  <a:schemeClr val="accent1">
                    <a:lumMod val="50000"/>
                  </a:schemeClr>
                </a:solidFill>
                <a:latin typeface="+mj-lt"/>
                <a:cs typeface="Vijaya" pitchFamily="34" charset="0"/>
              </a:rPr>
              <a:t>. Example</a:t>
            </a:r>
            <a:r>
              <a:rPr lang="en-US" sz="1500" dirty="0">
                <a:solidFill>
                  <a:schemeClr val="accent1">
                    <a:lumMod val="50000"/>
                  </a:schemeClr>
                </a:solidFill>
                <a:latin typeface="+mj-lt"/>
                <a:cs typeface="Vijaya" pitchFamily="34" charset="0"/>
              </a:rPr>
              <a:t>: </a:t>
            </a:r>
            <a:r>
              <a:rPr lang="en-US" sz="1500" i="1" dirty="0" err="1">
                <a:solidFill>
                  <a:schemeClr val="accent1">
                    <a:lumMod val="50000"/>
                  </a:schemeClr>
                </a:solidFill>
                <a:latin typeface="+mj-lt"/>
                <a:cs typeface="Vijaya" pitchFamily="34" charset="0"/>
              </a:rPr>
              <a:t>Phylloxera</a:t>
            </a:r>
            <a:r>
              <a:rPr lang="en-US" sz="1500" i="1" dirty="0">
                <a:solidFill>
                  <a:schemeClr val="accent1">
                    <a:lumMod val="50000"/>
                  </a:schemeClr>
                </a:solidFill>
                <a:latin typeface="+mj-lt"/>
                <a:cs typeface="Vijaya" pitchFamily="34" charset="0"/>
              </a:rPr>
              <a:t> </a:t>
            </a:r>
            <a:r>
              <a:rPr lang="en-US" sz="1500" i="1" dirty="0" err="1" smtClean="0">
                <a:solidFill>
                  <a:schemeClr val="accent1">
                    <a:lumMod val="50000"/>
                  </a:schemeClr>
                </a:solidFill>
                <a:latin typeface="+mj-lt"/>
                <a:cs typeface="Vijaya" pitchFamily="34" charset="0"/>
              </a:rPr>
              <a:t>vastratix</a:t>
            </a:r>
            <a:r>
              <a:rPr lang="en-US" sz="1500" dirty="0" smtClean="0">
                <a:solidFill>
                  <a:schemeClr val="accent1">
                    <a:lumMod val="50000"/>
                  </a:schemeClr>
                </a:solidFill>
                <a:latin typeface="+mj-lt"/>
                <a:cs typeface="Vijaya" pitchFamily="34" charset="0"/>
              </a:rPr>
              <a:t>.</a:t>
            </a:r>
            <a:endParaRPr lang="en-US" sz="1500" dirty="0">
              <a:solidFill>
                <a:schemeClr val="accent1">
                  <a:lumMod val="50000"/>
                </a:schemeClr>
              </a:solidFill>
              <a:latin typeface="+mj-lt"/>
              <a:cs typeface="Vijaya" pitchFamily="34" charset="0"/>
            </a:endParaRPr>
          </a:p>
          <a:p>
            <a:pPr marL="400050" lvl="1" indent="0" algn="just">
              <a:buFontTx/>
              <a:buNone/>
              <a:defRPr/>
            </a:pPr>
            <a:endParaRPr lang="en-US" sz="15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p:txBody>
      </p:sp>
      <p:sp>
        <p:nvSpPr>
          <p:cNvPr id="2" name="1 Rectángulo"/>
          <p:cNvSpPr/>
          <p:nvPr/>
        </p:nvSpPr>
        <p:spPr>
          <a:xfrm>
            <a:off x="179512" y="5499809"/>
            <a:ext cx="8856476" cy="1169551"/>
          </a:xfrm>
          <a:prstGeom prst="rect">
            <a:avLst/>
          </a:prstGeom>
        </p:spPr>
        <p:txBody>
          <a:bodyPr wrap="square">
            <a:spAutoFit/>
          </a:bodyPr>
          <a:lstStyle/>
          <a:p>
            <a:r>
              <a:rPr lang="en-US" sz="1400" b="1" i="1" dirty="0" err="1">
                <a:solidFill>
                  <a:schemeClr val="accent6">
                    <a:lumMod val="50000"/>
                  </a:schemeClr>
                </a:solidFill>
                <a:latin typeface="+mj-lt"/>
                <a:cs typeface="Vijaya" pitchFamily="34" charset="0"/>
              </a:rPr>
              <a:t>Mustela</a:t>
            </a:r>
            <a:r>
              <a:rPr lang="en-US" sz="1400" b="1" i="1" dirty="0">
                <a:solidFill>
                  <a:schemeClr val="accent6">
                    <a:lumMod val="50000"/>
                  </a:schemeClr>
                </a:solidFill>
                <a:latin typeface="+mj-lt"/>
                <a:cs typeface="Vijaya" pitchFamily="34" charset="0"/>
              </a:rPr>
              <a:t> vison </a:t>
            </a:r>
            <a:r>
              <a:rPr lang="es-ES" sz="1400" dirty="0" smtClean="0">
                <a:hlinkClick r:id="rId2"/>
              </a:rPr>
              <a:t>http</a:t>
            </a:r>
            <a:r>
              <a:rPr lang="es-ES" sz="1400" dirty="0">
                <a:hlinkClick r:id="rId2"/>
              </a:rPr>
              <a:t>://</a:t>
            </a:r>
            <a:r>
              <a:rPr lang="es-ES" sz="1400" dirty="0" smtClean="0">
                <a:hlinkClick r:id="rId2"/>
              </a:rPr>
              <a:t>www.magrama.gob.es/es/ceneam/grupos-de-trabajo-y-seminarios/red-parques-nacionales/Estrategia_de_Control_y_Erradicaci%C3%B3n_del_Vis%C3%B3n_Americano_tcm7-326549.pdf</a:t>
            </a:r>
            <a:endParaRPr lang="es-ES" sz="1400" dirty="0" smtClean="0"/>
          </a:p>
          <a:p>
            <a:r>
              <a:rPr lang="en-US" sz="1400" b="1" i="1" dirty="0" err="1">
                <a:solidFill>
                  <a:schemeClr val="accent6">
                    <a:lumMod val="50000"/>
                  </a:schemeClr>
                </a:solidFill>
                <a:latin typeface="+mj-lt"/>
                <a:cs typeface="Vijaya" pitchFamily="34" charset="0"/>
              </a:rPr>
              <a:t>Caulerpa</a:t>
            </a:r>
            <a:r>
              <a:rPr lang="en-US" sz="1400" b="1" i="1" dirty="0">
                <a:solidFill>
                  <a:schemeClr val="accent6">
                    <a:lumMod val="50000"/>
                  </a:schemeClr>
                </a:solidFill>
                <a:latin typeface="+mj-lt"/>
                <a:cs typeface="Vijaya" pitchFamily="34" charset="0"/>
              </a:rPr>
              <a:t> </a:t>
            </a:r>
            <a:r>
              <a:rPr lang="en-US" sz="1400" b="1" i="1" dirty="0" err="1">
                <a:solidFill>
                  <a:schemeClr val="accent6">
                    <a:lumMod val="50000"/>
                  </a:schemeClr>
                </a:solidFill>
                <a:latin typeface="+mj-lt"/>
                <a:cs typeface="Vijaya" pitchFamily="34" charset="0"/>
              </a:rPr>
              <a:t>taxifolia</a:t>
            </a:r>
            <a:r>
              <a:rPr lang="en-US" sz="1400" b="1" i="1" dirty="0">
                <a:solidFill>
                  <a:schemeClr val="accent6">
                    <a:lumMod val="50000"/>
                  </a:schemeClr>
                </a:solidFill>
                <a:latin typeface="+mj-lt"/>
                <a:cs typeface="Vijaya" pitchFamily="34" charset="0"/>
              </a:rPr>
              <a:t> </a:t>
            </a:r>
            <a:r>
              <a:rPr lang="es-ES" sz="1400" dirty="0" smtClean="0">
                <a:hlinkClick r:id="rId3"/>
              </a:rPr>
              <a:t>http</a:t>
            </a:r>
            <a:r>
              <a:rPr lang="es-ES" sz="1400" dirty="0">
                <a:hlinkClick r:id="rId3"/>
              </a:rPr>
              <a:t>://</a:t>
            </a:r>
            <a:r>
              <a:rPr lang="es-ES" sz="1400" dirty="0" smtClean="0">
                <a:hlinkClick r:id="rId3"/>
              </a:rPr>
              <a:t>www.magrama.gob.es/es/biodiversidad/temas/conservacion-de-especies/caulerpa_taxifolia_2013_tcm7-306899.pdf</a:t>
            </a:r>
            <a:endParaRPr lang="es-ES" sz="1400" dirty="0" smtClean="0"/>
          </a:p>
          <a:p>
            <a:r>
              <a:rPr lang="es-ES" sz="1400" b="1" i="1" dirty="0" err="1"/>
              <a:t>Phylloxera</a:t>
            </a:r>
            <a:r>
              <a:rPr lang="es-ES" sz="1400" b="1" i="1" dirty="0"/>
              <a:t> </a:t>
            </a:r>
            <a:r>
              <a:rPr lang="es-ES" sz="1400" b="1" i="1" dirty="0" err="1" smtClean="0"/>
              <a:t>vastratix</a:t>
            </a:r>
            <a:r>
              <a:rPr lang="es-ES" sz="1400" b="1" i="1" dirty="0" smtClean="0"/>
              <a:t> </a:t>
            </a:r>
            <a:r>
              <a:rPr lang="es-ES" sz="1400" dirty="0" smtClean="0">
                <a:hlinkClick r:id="rId4"/>
              </a:rPr>
              <a:t>https</a:t>
            </a:r>
            <a:r>
              <a:rPr lang="es-ES" sz="1400" dirty="0">
                <a:hlinkClick r:id="rId4"/>
              </a:rPr>
              <a:t>://</a:t>
            </a:r>
            <a:r>
              <a:rPr lang="es-ES" sz="1400" dirty="0" smtClean="0">
                <a:hlinkClick r:id="rId4"/>
              </a:rPr>
              <a:t>es.wikipedia.org/wiki/Dactylosphaera_vitifoliae</a:t>
            </a:r>
            <a:endParaRPr lang="es-ES" sz="1400" dirty="0" smtClean="0"/>
          </a:p>
        </p:txBody>
      </p:sp>
      <p:sp>
        <p:nvSpPr>
          <p:cNvPr id="8" name="7 Rectángulo"/>
          <p:cNvSpPr/>
          <p:nvPr/>
        </p:nvSpPr>
        <p:spPr>
          <a:xfrm>
            <a:off x="2339752" y="395972"/>
            <a:ext cx="4339728" cy="523220"/>
          </a:xfrm>
          <a:prstGeom prst="rect">
            <a:avLst/>
          </a:prstGeom>
        </p:spPr>
        <p:txBody>
          <a:bodyPr wrap="square">
            <a:spAutoFit/>
          </a:bodyPr>
          <a:lstStyle/>
          <a:p>
            <a:r>
              <a:rPr lang="en-GB" sz="2800" dirty="0" smtClean="0">
                <a:solidFill>
                  <a:schemeClr val="accent2">
                    <a:lumMod val="75000"/>
                  </a:schemeClr>
                </a:solidFill>
              </a:rPr>
              <a:t>Vulnerability </a:t>
            </a:r>
            <a:r>
              <a:rPr lang="en-GB" sz="2800" dirty="0">
                <a:solidFill>
                  <a:schemeClr val="accent2">
                    <a:lumMod val="75000"/>
                  </a:schemeClr>
                </a:solidFill>
              </a:rPr>
              <a:t>to invasions</a:t>
            </a:r>
            <a:endParaRPr lang="es-ES" sz="2800" dirty="0">
              <a:solidFill>
                <a:schemeClr val="accent2">
                  <a:lumMod val="75000"/>
                </a:schemeClr>
              </a:solidFill>
            </a:endParaRPr>
          </a:p>
        </p:txBody>
      </p:sp>
    </p:spTree>
    <p:extLst>
      <p:ext uri="{BB962C8B-B14F-4D97-AF65-F5344CB8AC3E}">
        <p14:creationId xmlns:p14="http://schemas.microsoft.com/office/powerpoint/2010/main" val="3839244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a:xfrm>
            <a:off x="503548" y="1199567"/>
            <a:ext cx="8034089" cy="5433789"/>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defRPr/>
            </a:pPr>
            <a:r>
              <a:rPr lang="en-US" sz="24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How are species introduced?</a:t>
            </a:r>
          </a:p>
          <a:p>
            <a:pPr algn="just">
              <a:buFontTx/>
              <a:buNone/>
              <a:defRPr/>
            </a:pPr>
            <a:endParaRPr lang="en-US" sz="105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FontTx/>
              <a:buNone/>
              <a:defRPr/>
            </a:pPr>
            <a:r>
              <a:rPr lang="en-US" sz="18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 </a:t>
            </a:r>
            <a:r>
              <a:rPr lang="en-US" sz="1800" b="1"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Unintentional or intentional pathways?</a:t>
            </a:r>
          </a:p>
          <a:p>
            <a:pPr marL="400050" lvl="1" indent="0" algn="just">
              <a:buFontTx/>
              <a:buNone/>
              <a:defRPr/>
            </a:pPr>
            <a:endParaRPr lang="en-US" sz="1800" b="1"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685800" lvl="1" indent="-285750" algn="just">
              <a:buFontTx/>
              <a:buChar char="-"/>
              <a:defRPr/>
            </a:pPr>
            <a:r>
              <a:rPr lang="en-US" sz="2000" u="sng" dirty="0" smtClean="0">
                <a:solidFill>
                  <a:schemeClr val="accent1">
                    <a:lumMod val="50000"/>
                  </a:schemeClr>
                </a:solidFill>
                <a:latin typeface="+mj-lt"/>
                <a:cs typeface="Vijaya" pitchFamily="34" charset="0"/>
              </a:rPr>
              <a:t>Stowaways</a:t>
            </a:r>
            <a:r>
              <a:rPr lang="en-US" sz="2000" dirty="0" smtClean="0">
                <a:solidFill>
                  <a:schemeClr val="accent1">
                    <a:lumMod val="50000"/>
                  </a:schemeClr>
                </a:solidFill>
                <a:latin typeface="+mj-lt"/>
                <a:cs typeface="Vijaya" pitchFamily="34" charset="0"/>
              </a:rPr>
              <a:t>: a large portion of species transported around the globe were stowaways. The house mouse and black rat (ship rat) are good examples and cause the loss of billions of dollars each year. Besides, they have also been responsible in the extinction of many species, particularly on islands. Sometimes they are overlooked (microorganisms, disease organisms, eggs and pupae on foods, logs, </a:t>
            </a:r>
            <a:r>
              <a:rPr lang="en-US" sz="2000" dirty="0" err="1" smtClean="0">
                <a:solidFill>
                  <a:schemeClr val="accent1">
                    <a:lumMod val="50000"/>
                  </a:schemeClr>
                </a:solidFill>
                <a:latin typeface="+mj-lt"/>
                <a:cs typeface="Vijaya" pitchFamily="34" charset="0"/>
              </a:rPr>
              <a:t>etc</a:t>
            </a:r>
            <a:r>
              <a:rPr lang="en-US" sz="2000" dirty="0" smtClean="0">
                <a:solidFill>
                  <a:schemeClr val="accent1">
                    <a:lumMod val="50000"/>
                  </a:schemeClr>
                </a:solidFill>
                <a:latin typeface="+mj-lt"/>
                <a:cs typeface="Vijaya" pitchFamily="34" charset="0"/>
              </a:rPr>
              <a:t>). Example: </a:t>
            </a:r>
            <a:r>
              <a:rPr lang="en-US" sz="2000" b="1" dirty="0" smtClean="0">
                <a:solidFill>
                  <a:schemeClr val="accent1">
                    <a:lumMod val="50000"/>
                  </a:schemeClr>
                </a:solidFill>
                <a:latin typeface="+mj-lt"/>
                <a:cs typeface="Vijaya" pitchFamily="34" charset="0"/>
              </a:rPr>
              <a:t>Zebra mussel</a:t>
            </a:r>
            <a:r>
              <a:rPr lang="en-US" sz="2000" dirty="0" smtClean="0">
                <a:solidFill>
                  <a:schemeClr val="accent1">
                    <a:lumMod val="50000"/>
                  </a:schemeClr>
                </a:solidFill>
                <a:latin typeface="+mj-lt"/>
                <a:cs typeface="Vijaya" pitchFamily="34" charset="0"/>
              </a:rPr>
              <a:t>. Vessels for oceanic crossing without charge take seawater for stability. At their destination they discharge the water with millions of small creatures. </a:t>
            </a:r>
            <a:r>
              <a:rPr lang="en-US" sz="2000" b="1" dirty="0" smtClean="0">
                <a:solidFill>
                  <a:schemeClr val="accent1">
                    <a:lumMod val="50000"/>
                  </a:schemeClr>
                </a:solidFill>
                <a:latin typeface="+mj-lt"/>
                <a:cs typeface="Vijaya" pitchFamily="34" charset="0"/>
              </a:rPr>
              <a:t>Mud in cars</a:t>
            </a:r>
            <a:r>
              <a:rPr lang="en-US" sz="2000" dirty="0" smtClean="0">
                <a:solidFill>
                  <a:schemeClr val="accent1">
                    <a:lumMod val="50000"/>
                  </a:schemeClr>
                </a:solidFill>
                <a:latin typeface="+mj-lt"/>
                <a:cs typeface="Vijaya" pitchFamily="34" charset="0"/>
              </a:rPr>
              <a:t>, </a:t>
            </a:r>
            <a:r>
              <a:rPr lang="en-US" sz="2000" b="1" dirty="0" smtClean="0">
                <a:solidFill>
                  <a:schemeClr val="accent1">
                    <a:lumMod val="50000"/>
                  </a:schemeClr>
                </a:solidFill>
                <a:latin typeface="+mj-lt"/>
                <a:cs typeface="Vijaya" pitchFamily="34" charset="0"/>
              </a:rPr>
              <a:t>boots</a:t>
            </a:r>
            <a:r>
              <a:rPr lang="en-US" sz="2000" dirty="0" smtClean="0">
                <a:solidFill>
                  <a:schemeClr val="accent1">
                    <a:lumMod val="50000"/>
                  </a:schemeClr>
                </a:solidFill>
                <a:latin typeface="+mj-lt"/>
                <a:cs typeface="Vijaya" pitchFamily="34" charset="0"/>
              </a:rPr>
              <a:t>, etc.… This way is considered as unintentional way.</a:t>
            </a:r>
          </a:p>
          <a:p>
            <a:pPr marL="400050" lvl="1" indent="0" algn="just">
              <a:buFontTx/>
              <a:buNone/>
              <a:defRPr/>
            </a:pPr>
            <a:endParaRPr lang="en-US" sz="18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FontTx/>
              <a:buNone/>
              <a:defRPr/>
            </a:pPr>
            <a:endParaRPr lang="en-US" sz="18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p:txBody>
      </p:sp>
      <p:sp>
        <p:nvSpPr>
          <p:cNvPr id="4" name="3 Rectángulo"/>
          <p:cNvSpPr/>
          <p:nvPr/>
        </p:nvSpPr>
        <p:spPr>
          <a:xfrm>
            <a:off x="2339752" y="395972"/>
            <a:ext cx="4339728" cy="523220"/>
          </a:xfrm>
          <a:prstGeom prst="rect">
            <a:avLst/>
          </a:prstGeom>
        </p:spPr>
        <p:txBody>
          <a:bodyPr wrap="square">
            <a:spAutoFit/>
          </a:bodyPr>
          <a:lstStyle/>
          <a:p>
            <a:r>
              <a:rPr lang="en-GB" sz="2800" dirty="0" smtClean="0">
                <a:solidFill>
                  <a:schemeClr val="accent2">
                    <a:lumMod val="75000"/>
                  </a:schemeClr>
                </a:solidFill>
              </a:rPr>
              <a:t>Vulnerability </a:t>
            </a:r>
            <a:r>
              <a:rPr lang="en-GB" sz="2800" dirty="0">
                <a:solidFill>
                  <a:schemeClr val="accent2">
                    <a:lumMod val="75000"/>
                  </a:schemeClr>
                </a:solidFill>
              </a:rPr>
              <a:t>to invasions</a:t>
            </a:r>
            <a:endParaRPr lang="es-ES" sz="2800" dirty="0">
              <a:solidFill>
                <a:schemeClr val="accent2">
                  <a:lumMod val="75000"/>
                </a:schemeClr>
              </a:solidFill>
            </a:endParaRPr>
          </a:p>
        </p:txBody>
      </p:sp>
    </p:spTree>
    <p:extLst>
      <p:ext uri="{BB962C8B-B14F-4D97-AF65-F5344CB8AC3E}">
        <p14:creationId xmlns:p14="http://schemas.microsoft.com/office/powerpoint/2010/main" val="1838004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a:xfrm>
            <a:off x="467544" y="1268760"/>
            <a:ext cx="8064896" cy="5040560"/>
          </a:xfrm>
          <a:prstGeom prst="rect">
            <a:avLst/>
          </a:prstGeom>
        </p:spPr>
        <p:txBody>
          <a:bodyPr>
            <a:normAutofit fontScale="925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buNone/>
              <a:defRPr/>
            </a:pPr>
            <a:r>
              <a:rPr lang="en-US" sz="1800" dirty="0" smtClean="0">
                <a:solidFill>
                  <a:schemeClr val="accent4">
                    <a:lumMod val="50000"/>
                  </a:schemeClr>
                </a:solidFill>
                <a:effectLst>
                  <a:outerShdw blurRad="38100" dist="38100" dir="2700000" algn="tl">
                    <a:srgbClr val="000000">
                      <a:alpha val="43137"/>
                    </a:srgbClr>
                  </a:outerShdw>
                </a:effectLst>
                <a:latin typeface="Calibri" pitchFamily="34" charset="0"/>
                <a:cs typeface="Vijaya" pitchFamily="34" charset="0"/>
              </a:rPr>
              <a:t>Alien species and Biogeography</a:t>
            </a:r>
          </a:p>
          <a:p>
            <a:pPr marL="82296" indent="0" algn="just">
              <a:buNone/>
              <a:defRPr/>
            </a:pPr>
            <a:endParaRPr lang="en-US" sz="1800" dirty="0" smtClean="0">
              <a:solidFill>
                <a:schemeClr val="accent4">
                  <a:lumMod val="50000"/>
                </a:schemeClr>
              </a:solidFill>
              <a:effectLst>
                <a:outerShdw blurRad="38100" dist="38100" dir="2700000" algn="tl">
                  <a:srgbClr val="000000">
                    <a:alpha val="43137"/>
                  </a:srgbClr>
                </a:outerShdw>
              </a:effectLst>
              <a:latin typeface="Calibri" pitchFamily="34" charset="0"/>
              <a:cs typeface="Vijaya" pitchFamily="34" charset="0"/>
            </a:endParaRPr>
          </a:p>
          <a:p>
            <a:pPr algn="just">
              <a:lnSpc>
                <a:spcPct val="150000"/>
              </a:lnSpc>
              <a:defRPr/>
            </a:pPr>
            <a:r>
              <a:rPr lang="en-US" sz="1600" dirty="0" smtClean="0">
                <a:solidFill>
                  <a:schemeClr val="accent4">
                    <a:lumMod val="50000"/>
                  </a:schemeClr>
                </a:solidFill>
                <a:latin typeface="Calibri" pitchFamily="34" charset="0"/>
                <a:cs typeface="Vijaya" pitchFamily="34" charset="0"/>
              </a:rPr>
              <a:t>Although most species are continually shifting their ranges, particularly in response to climate change, these movements are often impeded by barriers. This barriers may be as subtle as a minor change in temperature or salinity or as stronger as an ocean or mountain range.</a:t>
            </a:r>
          </a:p>
          <a:p>
            <a:pPr algn="just">
              <a:lnSpc>
                <a:spcPct val="150000"/>
              </a:lnSpc>
              <a:defRPr/>
            </a:pPr>
            <a:r>
              <a:rPr lang="en-US" sz="1600" dirty="0" smtClean="0">
                <a:solidFill>
                  <a:schemeClr val="accent4">
                    <a:lumMod val="50000"/>
                  </a:schemeClr>
                </a:solidFill>
                <a:latin typeface="Calibri" pitchFamily="34" charset="0"/>
                <a:cs typeface="Vijaya" pitchFamily="34" charset="0"/>
              </a:rPr>
              <a:t>Many barriers are very effective and new genes and new species arise. In this way, each place stands each own species.</a:t>
            </a:r>
          </a:p>
          <a:p>
            <a:pPr algn="just">
              <a:lnSpc>
                <a:spcPct val="150000"/>
              </a:lnSpc>
              <a:defRPr/>
            </a:pPr>
            <a:r>
              <a:rPr lang="en-US" sz="1600" dirty="0" smtClean="0">
                <a:solidFill>
                  <a:schemeClr val="accent4">
                    <a:lumMod val="50000"/>
                  </a:schemeClr>
                </a:solidFill>
                <a:latin typeface="Calibri" pitchFamily="34" charset="0"/>
                <a:cs typeface="Vijaya" pitchFamily="34" charset="0"/>
              </a:rPr>
              <a:t>In the last centuries, isolation has been diminished for many species due to worldwide movement of people, especially with the maritime shipping. </a:t>
            </a:r>
          </a:p>
          <a:p>
            <a:pPr algn="just">
              <a:lnSpc>
                <a:spcPct val="150000"/>
              </a:lnSpc>
              <a:defRPr/>
            </a:pPr>
            <a:r>
              <a:rPr lang="en-US" sz="1600" dirty="0" smtClean="0">
                <a:solidFill>
                  <a:schemeClr val="accent4">
                    <a:lumMod val="50000"/>
                  </a:schemeClr>
                </a:solidFill>
                <a:latin typeface="Calibri" pitchFamily="34" charset="0"/>
                <a:cs typeface="Vijaya" pitchFamily="34" charset="0"/>
              </a:rPr>
              <a:t>A new agent for moving biota around the world was created and range shifts for many species have been accelerated by human activities.</a:t>
            </a:r>
          </a:p>
          <a:p>
            <a:pPr algn="just">
              <a:lnSpc>
                <a:spcPct val="150000"/>
              </a:lnSpc>
              <a:defRPr/>
            </a:pPr>
            <a:r>
              <a:rPr lang="en-US" sz="1600" dirty="0" smtClean="0">
                <a:solidFill>
                  <a:schemeClr val="accent4">
                    <a:lumMod val="50000"/>
                  </a:schemeClr>
                </a:solidFill>
                <a:latin typeface="Calibri" pitchFamily="34" charset="0"/>
                <a:cs typeface="Vijaya" pitchFamily="34" charset="0"/>
              </a:rPr>
              <a:t>Species from and to remote sites have been shuffled as a deck of cards all around the World. </a:t>
            </a:r>
          </a:p>
          <a:p>
            <a:pPr algn="just">
              <a:lnSpc>
                <a:spcPct val="150000"/>
              </a:lnSpc>
              <a:defRPr/>
            </a:pPr>
            <a:r>
              <a:rPr lang="en-US" sz="1600" dirty="0" smtClean="0">
                <a:solidFill>
                  <a:schemeClr val="accent4">
                    <a:lumMod val="50000"/>
                  </a:schemeClr>
                </a:solidFill>
                <a:latin typeface="Calibri" pitchFamily="34" charset="0"/>
                <a:cs typeface="Vijaya" pitchFamily="34" charset="0"/>
              </a:rPr>
              <a:t>This effect is especially evident in islands and in aquatic ecosystems.</a:t>
            </a:r>
          </a:p>
          <a:p>
            <a:pPr marL="82296" indent="0" algn="just">
              <a:buNone/>
              <a:defRPr/>
            </a:pPr>
            <a:endParaRPr lang="en-US" sz="1800" dirty="0" smtClean="0">
              <a:solidFill>
                <a:schemeClr val="accent4">
                  <a:lumMod val="50000"/>
                </a:schemeClr>
              </a:solidFill>
              <a:latin typeface="Calibri" pitchFamily="34" charset="0"/>
              <a:cs typeface="Vijaya" pitchFamily="34" charset="0"/>
            </a:endParaRPr>
          </a:p>
        </p:txBody>
      </p:sp>
      <p:sp>
        <p:nvSpPr>
          <p:cNvPr id="8" name="1 Título"/>
          <p:cNvSpPr>
            <a:spLocks noGrp="1"/>
          </p:cNvSpPr>
          <p:nvPr>
            <p:ph type="title"/>
          </p:nvPr>
        </p:nvSpPr>
        <p:spPr>
          <a:xfrm>
            <a:off x="179512" y="188640"/>
            <a:ext cx="8784976" cy="792088"/>
          </a:xfrm>
        </p:spPr>
        <p:txBody>
          <a:bodyPr>
            <a:noAutofit/>
          </a:bodyPr>
          <a:lstStyle/>
          <a:p>
            <a:pPr>
              <a:spcBef>
                <a:spcPts val="0"/>
              </a:spcBef>
            </a:pPr>
            <a:r>
              <a:rPr lang="es-ES" sz="2800" dirty="0" smtClean="0">
                <a:solidFill>
                  <a:schemeClr val="accent2">
                    <a:lumMod val="75000"/>
                  </a:schemeClr>
                </a:solidFill>
              </a:rPr>
              <a:t>8.5. </a:t>
            </a:r>
            <a:r>
              <a:rPr lang="en-GB" sz="2800" dirty="0" smtClean="0">
                <a:solidFill>
                  <a:schemeClr val="accent2">
                    <a:lumMod val="75000"/>
                  </a:schemeClr>
                </a:solidFill>
              </a:rPr>
              <a:t>Control </a:t>
            </a:r>
            <a:r>
              <a:rPr lang="en-GB" sz="2800" dirty="0">
                <a:solidFill>
                  <a:schemeClr val="accent2">
                    <a:lumMod val="75000"/>
                  </a:schemeClr>
                </a:solidFill>
              </a:rPr>
              <a:t>of alien invasive species</a:t>
            </a:r>
            <a:endParaRPr lang="es-ES" sz="2800" dirty="0">
              <a:solidFill>
                <a:schemeClr val="accent2">
                  <a:lumMod val="75000"/>
                </a:schemeClr>
              </a:solidFill>
            </a:endParaRPr>
          </a:p>
        </p:txBody>
      </p:sp>
    </p:spTree>
    <p:extLst>
      <p:ext uri="{BB962C8B-B14F-4D97-AF65-F5344CB8AC3E}">
        <p14:creationId xmlns:p14="http://schemas.microsoft.com/office/powerpoint/2010/main" val="1806710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a:xfrm>
            <a:off x="431540" y="1340768"/>
            <a:ext cx="7998085" cy="5145757"/>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defRPr/>
            </a:pPr>
            <a:r>
              <a:rPr lang="en-US" sz="18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How are species introduced?</a:t>
            </a:r>
          </a:p>
          <a:p>
            <a:pPr algn="just">
              <a:buFontTx/>
              <a:buNone/>
              <a:defRPr/>
            </a:pPr>
            <a:endParaRPr lang="en-US" sz="18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FontTx/>
              <a:buNone/>
              <a:defRPr/>
            </a:pPr>
            <a:r>
              <a:rPr lang="en-US" sz="18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 </a:t>
            </a:r>
            <a:r>
              <a:rPr lang="en-US" sz="1800" b="1"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Unintentional or intentional pathways?</a:t>
            </a:r>
          </a:p>
          <a:p>
            <a:pPr marL="400050" lvl="1" indent="0" algn="just">
              <a:buFontTx/>
              <a:buNone/>
              <a:defRPr/>
            </a:pPr>
            <a:endParaRPr lang="en-US" sz="1800" b="1"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685800" lvl="1" indent="-285750" algn="just">
              <a:buFontTx/>
              <a:buChar char="-"/>
              <a:defRPr/>
            </a:pPr>
            <a:r>
              <a:rPr lang="en-US" sz="1800" u="sng" dirty="0" smtClean="0">
                <a:solidFill>
                  <a:schemeClr val="accent1">
                    <a:lumMod val="50000"/>
                  </a:schemeClr>
                </a:solidFill>
                <a:latin typeface="+mj-lt"/>
                <a:cs typeface="Vijaya" pitchFamily="34" charset="0"/>
              </a:rPr>
              <a:t>Subsistence</a:t>
            </a:r>
            <a:r>
              <a:rPr lang="en-US" sz="1800" dirty="0" smtClean="0">
                <a:solidFill>
                  <a:schemeClr val="accent1">
                    <a:lumMod val="50000"/>
                  </a:schemeClr>
                </a:solidFill>
                <a:latin typeface="+mj-lt"/>
                <a:cs typeface="Vijaya" pitchFamily="34" charset="0"/>
              </a:rPr>
              <a:t> and </a:t>
            </a:r>
            <a:r>
              <a:rPr lang="en-US" sz="1800" u="sng" dirty="0" smtClean="0">
                <a:solidFill>
                  <a:schemeClr val="accent1">
                    <a:lumMod val="50000"/>
                  </a:schemeClr>
                </a:solidFill>
                <a:latin typeface="+mj-lt"/>
                <a:cs typeface="Vijaya" pitchFamily="34" charset="0"/>
              </a:rPr>
              <a:t>commerce</a:t>
            </a:r>
            <a:r>
              <a:rPr lang="en-US" sz="1800" dirty="0" smtClean="0">
                <a:solidFill>
                  <a:schemeClr val="accent1">
                    <a:lumMod val="50000"/>
                  </a:schemeClr>
                </a:solidFill>
                <a:latin typeface="+mj-lt"/>
                <a:cs typeface="Vijaya" pitchFamily="34" charset="0"/>
              </a:rPr>
              <a:t>: Motivated by our need for food. Pigs, dogs, chickens, potatoes, bananas, etc. Colonists everywhere have brought with them and sent </a:t>
            </a:r>
            <a:r>
              <a:rPr lang="en-US" sz="1800" dirty="0">
                <a:solidFill>
                  <a:schemeClr val="accent1">
                    <a:lumMod val="50000"/>
                  </a:schemeClr>
                </a:solidFill>
                <a:latin typeface="+mj-lt"/>
                <a:cs typeface="Vijaya" pitchFamily="34" charset="0"/>
              </a:rPr>
              <a:t>domestic plants and </a:t>
            </a:r>
            <a:r>
              <a:rPr lang="en-US" sz="1800" dirty="0" smtClean="0">
                <a:solidFill>
                  <a:schemeClr val="accent1">
                    <a:lumMod val="50000"/>
                  </a:schemeClr>
                </a:solidFill>
                <a:latin typeface="+mj-lt"/>
                <a:cs typeface="Vijaya" pitchFamily="34" charset="0"/>
              </a:rPr>
              <a:t>animals back to their homeland. Example: Agriculture, aquiculture, forestry, etc. Exotic tree species that escape to the control of the timber industry.</a:t>
            </a:r>
          </a:p>
          <a:p>
            <a:pPr marL="685800" lvl="1" indent="-285750" algn="just">
              <a:buFontTx/>
              <a:buChar char="-"/>
              <a:defRPr/>
            </a:pPr>
            <a:r>
              <a:rPr lang="en-US" sz="1800" u="sng" dirty="0">
                <a:solidFill>
                  <a:schemeClr val="accent1">
                    <a:lumMod val="50000"/>
                  </a:schemeClr>
                </a:solidFill>
                <a:latin typeface="+mj-lt"/>
                <a:cs typeface="Vijaya" pitchFamily="34" charset="0"/>
              </a:rPr>
              <a:t>Recreation</a:t>
            </a:r>
            <a:r>
              <a:rPr lang="en-US" sz="1800" dirty="0">
                <a:solidFill>
                  <a:schemeClr val="accent1">
                    <a:lumMod val="50000"/>
                  </a:schemeClr>
                </a:solidFill>
                <a:latin typeface="+mj-lt"/>
                <a:cs typeface="Vijaya" pitchFamily="34" charset="0"/>
              </a:rPr>
              <a:t>: sport hunters and anglers have been very active in the planned introduction of exotic wild species. Game birds. Example: American crayfish. </a:t>
            </a:r>
          </a:p>
          <a:p>
            <a:pPr marL="685800" lvl="1" indent="-285750" algn="just">
              <a:buFontTx/>
              <a:buChar char="-"/>
              <a:defRPr/>
            </a:pPr>
            <a:r>
              <a:rPr lang="en-US" sz="1800" u="sng" dirty="0" smtClean="0">
                <a:solidFill>
                  <a:schemeClr val="accent1">
                    <a:lumMod val="50000"/>
                  </a:schemeClr>
                </a:solidFill>
                <a:latin typeface="+mj-lt"/>
                <a:cs typeface="Vijaya" pitchFamily="34" charset="0"/>
              </a:rPr>
              <a:t>Ornamental plants</a:t>
            </a:r>
            <a:r>
              <a:rPr lang="en-US" sz="1800" dirty="0" smtClean="0">
                <a:solidFill>
                  <a:schemeClr val="accent1">
                    <a:lumMod val="50000"/>
                  </a:schemeClr>
                </a:solidFill>
                <a:latin typeface="+mj-lt"/>
                <a:cs typeface="Vijaya" pitchFamily="34" charset="0"/>
              </a:rPr>
              <a:t> </a:t>
            </a:r>
            <a:r>
              <a:rPr lang="en-US" sz="1800" dirty="0">
                <a:solidFill>
                  <a:schemeClr val="accent1">
                    <a:lumMod val="50000"/>
                  </a:schemeClr>
                </a:solidFill>
                <a:latin typeface="+mj-lt"/>
                <a:cs typeface="Vijaya" pitchFamily="34" charset="0"/>
              </a:rPr>
              <a:t>and </a:t>
            </a:r>
            <a:r>
              <a:rPr lang="en-US" sz="1800" u="sng" dirty="0" smtClean="0">
                <a:solidFill>
                  <a:schemeClr val="accent1">
                    <a:lumMod val="50000"/>
                  </a:schemeClr>
                </a:solidFill>
                <a:latin typeface="+mj-lt"/>
                <a:cs typeface="Vijaya" pitchFamily="34" charset="0"/>
              </a:rPr>
              <a:t>pets</a:t>
            </a:r>
            <a:r>
              <a:rPr lang="en-US" sz="1800" dirty="0" smtClean="0">
                <a:solidFill>
                  <a:schemeClr val="accent1">
                    <a:lumMod val="50000"/>
                  </a:schemeClr>
                </a:solidFill>
                <a:latin typeface="+mj-lt"/>
                <a:cs typeface="Vijaya" pitchFamily="34" charset="0"/>
              </a:rPr>
              <a:t>: Escape or abandoned to the environment. Example: tortoises, parrots, snakes, etc.</a:t>
            </a:r>
          </a:p>
          <a:p>
            <a:pPr marL="685800" lvl="1" indent="-285750" algn="just">
              <a:buFontTx/>
              <a:buChar char="-"/>
              <a:defRPr/>
            </a:pPr>
            <a:r>
              <a:rPr lang="en-US" sz="1800" u="sng" dirty="0" smtClean="0">
                <a:solidFill>
                  <a:schemeClr val="accent1">
                    <a:lumMod val="50000"/>
                  </a:schemeClr>
                </a:solidFill>
                <a:latin typeface="+mj-lt"/>
                <a:cs typeface="Vijaya" pitchFamily="34" charset="0"/>
              </a:rPr>
              <a:t>Scientific</a:t>
            </a:r>
            <a:r>
              <a:rPr lang="en-US" sz="1800" dirty="0" smtClean="0">
                <a:solidFill>
                  <a:schemeClr val="accent1">
                    <a:lumMod val="50000"/>
                  </a:schemeClr>
                </a:solidFill>
                <a:latin typeface="+mj-lt"/>
                <a:cs typeface="Vijaya" pitchFamily="34" charset="0"/>
              </a:rPr>
              <a:t>: Research, collections, breeding colonies in laboratories, etc.</a:t>
            </a:r>
          </a:p>
          <a:p>
            <a:pPr marL="685800" lvl="1" indent="-285750" algn="just">
              <a:buFontTx/>
              <a:buChar char="-"/>
              <a:defRPr/>
            </a:pPr>
            <a:endParaRPr lang="en-US" sz="1800" dirty="0" smtClean="0">
              <a:solidFill>
                <a:schemeClr val="accent1">
                  <a:lumMod val="50000"/>
                </a:schemeClr>
              </a:solidFill>
              <a:latin typeface="+mj-lt"/>
              <a:cs typeface="Vijaya" pitchFamily="34" charset="0"/>
            </a:endParaRPr>
          </a:p>
          <a:p>
            <a:pPr marL="400050" lvl="1" indent="0" algn="just">
              <a:buFontTx/>
              <a:buNone/>
              <a:defRPr/>
            </a:pPr>
            <a:endParaRPr lang="en-US" sz="16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FontTx/>
              <a:buNone/>
              <a:defRPr/>
            </a:pPr>
            <a:endParaRPr lang="en-US" sz="16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p:txBody>
      </p:sp>
      <p:sp>
        <p:nvSpPr>
          <p:cNvPr id="5" name="4 Rectángulo"/>
          <p:cNvSpPr/>
          <p:nvPr/>
        </p:nvSpPr>
        <p:spPr>
          <a:xfrm>
            <a:off x="2339752" y="395972"/>
            <a:ext cx="4339728" cy="523220"/>
          </a:xfrm>
          <a:prstGeom prst="rect">
            <a:avLst/>
          </a:prstGeom>
        </p:spPr>
        <p:txBody>
          <a:bodyPr wrap="square">
            <a:spAutoFit/>
          </a:bodyPr>
          <a:lstStyle/>
          <a:p>
            <a:r>
              <a:rPr lang="en-GB" sz="2800" dirty="0" smtClean="0">
                <a:solidFill>
                  <a:schemeClr val="accent2">
                    <a:lumMod val="75000"/>
                  </a:schemeClr>
                </a:solidFill>
              </a:rPr>
              <a:t>Vulnerability </a:t>
            </a:r>
            <a:r>
              <a:rPr lang="en-GB" sz="2800" dirty="0">
                <a:solidFill>
                  <a:schemeClr val="accent2">
                    <a:lumMod val="75000"/>
                  </a:schemeClr>
                </a:solidFill>
              </a:rPr>
              <a:t>to invasions</a:t>
            </a:r>
            <a:endParaRPr lang="es-ES" sz="2800" dirty="0">
              <a:solidFill>
                <a:schemeClr val="accent2">
                  <a:lumMod val="75000"/>
                </a:schemeClr>
              </a:solidFill>
            </a:endParaRPr>
          </a:p>
        </p:txBody>
      </p:sp>
    </p:spTree>
    <p:extLst>
      <p:ext uri="{BB962C8B-B14F-4D97-AF65-F5344CB8AC3E}">
        <p14:creationId xmlns:p14="http://schemas.microsoft.com/office/powerpoint/2010/main" val="753303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a:xfrm>
            <a:off x="611560" y="1484784"/>
            <a:ext cx="7818065" cy="5001741"/>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defRPr/>
            </a:pPr>
            <a:r>
              <a:rPr lang="en-US" sz="20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How do we manage species invasions?</a:t>
            </a:r>
          </a:p>
          <a:p>
            <a:pPr algn="just">
              <a:buFontTx/>
              <a:buNone/>
              <a:defRPr/>
            </a:pPr>
            <a:endParaRPr lang="en-US" sz="20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FontTx/>
              <a:buNone/>
              <a:defRPr/>
            </a:pPr>
            <a:r>
              <a:rPr lang="en-US" sz="16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 </a:t>
            </a:r>
            <a:r>
              <a:rPr lang="en-US" sz="1600" b="1"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Invasion prevention</a:t>
            </a:r>
            <a:r>
              <a:rPr lang="en-US" sz="1600" b="1" dirty="0" smtClean="0">
                <a:solidFill>
                  <a:schemeClr val="accent1">
                    <a:lumMod val="50000"/>
                  </a:schemeClr>
                </a:solidFill>
                <a:latin typeface="+mj-lt"/>
                <a:cs typeface="Vijaya" pitchFamily="34" charset="0"/>
              </a:rPr>
              <a:t>.</a:t>
            </a:r>
            <a:r>
              <a:rPr lang="en-US" sz="1600" dirty="0" smtClean="0">
                <a:solidFill>
                  <a:schemeClr val="accent1">
                    <a:lumMod val="50000"/>
                  </a:schemeClr>
                </a:solidFill>
                <a:latin typeface="+mj-lt"/>
                <a:cs typeface="Vijaya" pitchFamily="34" charset="0"/>
              </a:rPr>
              <a:t>  Prevention is the best way to manage species invasions. Barrier control, legislation, inspection. Convention Biological Diversity, Rio, article 8.h. </a:t>
            </a:r>
          </a:p>
          <a:p>
            <a:pPr marL="400050" lvl="1" indent="0" algn="just">
              <a:buFontTx/>
              <a:buNone/>
              <a:defRPr/>
            </a:pPr>
            <a:endParaRPr lang="en-US" sz="16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FontTx/>
              <a:buNone/>
              <a:defRPr/>
            </a:pPr>
            <a:r>
              <a:rPr lang="en-US" sz="16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 </a:t>
            </a:r>
            <a:r>
              <a:rPr lang="en-US" sz="1600" b="1"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Physical control. </a:t>
            </a:r>
            <a:r>
              <a:rPr lang="en-US" sz="1600" dirty="0" smtClean="0">
                <a:solidFill>
                  <a:schemeClr val="accent1">
                    <a:lumMod val="50000"/>
                  </a:schemeClr>
                </a:solidFill>
                <a:latin typeface="+mj-lt"/>
                <a:cs typeface="Vijaya" pitchFamily="34" charset="0"/>
              </a:rPr>
              <a:t>Trapping, hunting, digging, pulling. Effective in prolific species?</a:t>
            </a:r>
          </a:p>
          <a:p>
            <a:pPr marL="400050" lvl="1" indent="0" algn="just">
              <a:buFontTx/>
              <a:buNone/>
              <a:defRPr/>
            </a:pPr>
            <a:endParaRPr lang="en-US" sz="16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FontTx/>
              <a:buNone/>
              <a:defRPr/>
            </a:pPr>
            <a:r>
              <a:rPr lang="en-US" sz="1600" b="1" dirty="0">
                <a:solidFill>
                  <a:schemeClr val="accent1">
                    <a:lumMod val="50000"/>
                  </a:schemeClr>
                </a:solidFill>
                <a:effectLst>
                  <a:outerShdw blurRad="38100" dist="38100" dir="2700000" algn="tl">
                    <a:srgbClr val="000000">
                      <a:alpha val="43137"/>
                    </a:srgbClr>
                  </a:outerShdw>
                </a:effectLst>
                <a:latin typeface="+mj-lt"/>
                <a:cs typeface="Vijaya" pitchFamily="34" charset="0"/>
              </a:rPr>
              <a:t>✔ </a:t>
            </a:r>
            <a:r>
              <a:rPr lang="en-US" sz="1600" b="1"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Chemical control: </a:t>
            </a:r>
            <a:r>
              <a:rPr lang="en-US" sz="1600" dirty="0" smtClean="0">
                <a:solidFill>
                  <a:schemeClr val="accent1">
                    <a:lumMod val="50000"/>
                  </a:schemeClr>
                </a:solidFill>
                <a:latin typeface="+mj-lt"/>
                <a:cs typeface="Vijaya" pitchFamily="34" charset="0"/>
              </a:rPr>
              <a:t>pesticides, herbicides, medication. Allowed in protected sites?</a:t>
            </a:r>
          </a:p>
          <a:p>
            <a:pPr marL="400050" lvl="1" indent="0" algn="just">
              <a:buFontTx/>
              <a:buNone/>
              <a:defRPr/>
            </a:pPr>
            <a:endParaRPr lang="en-US" sz="1600" b="1"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None/>
              <a:defRPr/>
            </a:pPr>
            <a:r>
              <a:rPr lang="en-US" sz="1600" b="1" dirty="0">
                <a:solidFill>
                  <a:schemeClr val="accent1">
                    <a:lumMod val="50000"/>
                  </a:schemeClr>
                </a:solidFill>
                <a:effectLst>
                  <a:outerShdw blurRad="38100" dist="38100" dir="2700000" algn="tl">
                    <a:srgbClr val="000000">
                      <a:alpha val="43137"/>
                    </a:srgbClr>
                  </a:outerShdw>
                </a:effectLst>
                <a:latin typeface="+mj-lt"/>
                <a:cs typeface="Vijaya" pitchFamily="34" charset="0"/>
              </a:rPr>
              <a:t>✔ </a:t>
            </a:r>
            <a:r>
              <a:rPr lang="en-US" sz="1600" b="1"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Biological control. </a:t>
            </a:r>
            <a:r>
              <a:rPr lang="en-US" sz="1600" dirty="0" smtClean="0">
                <a:solidFill>
                  <a:schemeClr val="accent1">
                    <a:lumMod val="50000"/>
                  </a:schemeClr>
                </a:solidFill>
                <a:latin typeface="+mj-lt"/>
                <a:cs typeface="Vijaya" pitchFamily="34" charset="0"/>
              </a:rPr>
              <a:t>The enhancement of native or introduction of nonnative predators, parasites, or diseases. Sometimes worse than useless! The predator, parasites or pathogens should be completely dependent on the host species you are trying to control.</a:t>
            </a:r>
          </a:p>
          <a:p>
            <a:pPr marL="400050" lvl="1" indent="0" algn="just">
              <a:buNone/>
              <a:defRPr/>
            </a:pPr>
            <a:endParaRPr lang="en-US" sz="1600" b="1" dirty="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None/>
              <a:defRPr/>
            </a:pPr>
            <a:r>
              <a:rPr lang="en-US" sz="1600" b="1" dirty="0">
                <a:solidFill>
                  <a:schemeClr val="accent1">
                    <a:lumMod val="50000"/>
                  </a:schemeClr>
                </a:solidFill>
                <a:effectLst>
                  <a:outerShdw blurRad="38100" dist="38100" dir="2700000" algn="tl">
                    <a:srgbClr val="000000">
                      <a:alpha val="43137"/>
                    </a:srgbClr>
                  </a:outerShdw>
                </a:effectLst>
                <a:latin typeface="+mj-lt"/>
                <a:cs typeface="Vijaya" pitchFamily="34" charset="0"/>
              </a:rPr>
              <a:t>✔ </a:t>
            </a:r>
            <a:r>
              <a:rPr lang="en-US" sz="1600" b="1"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Sometimes impossible to eradicate: </a:t>
            </a:r>
            <a:r>
              <a:rPr lang="en-US" sz="1600" dirty="0" smtClean="0">
                <a:solidFill>
                  <a:schemeClr val="accent1">
                    <a:lumMod val="50000"/>
                  </a:schemeClr>
                </a:solidFill>
                <a:latin typeface="+mj-lt"/>
                <a:cs typeface="Vijaya" pitchFamily="34" charset="0"/>
              </a:rPr>
              <a:t>Naturalized?</a:t>
            </a:r>
            <a:endParaRPr lang="en-US" sz="1600" dirty="0">
              <a:solidFill>
                <a:schemeClr val="accent1">
                  <a:lumMod val="50000"/>
                </a:schemeClr>
              </a:solidFill>
              <a:latin typeface="+mj-lt"/>
              <a:cs typeface="Vijaya" pitchFamily="34" charset="0"/>
            </a:endParaRPr>
          </a:p>
          <a:p>
            <a:pPr marL="400050" lvl="1" indent="0" algn="just">
              <a:buNone/>
              <a:defRPr/>
            </a:pPr>
            <a:endParaRPr lang="en-US" sz="1600" b="1" dirty="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FontTx/>
              <a:buNone/>
              <a:defRPr/>
            </a:pPr>
            <a:endParaRPr lang="en-US" sz="1600" b="1" dirty="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a:p>
            <a:pPr marL="400050" lvl="1" indent="0" algn="just">
              <a:buFontTx/>
              <a:buNone/>
              <a:defRPr/>
            </a:pPr>
            <a:endParaRPr lang="en-US" sz="1600" dirty="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p:txBody>
      </p:sp>
      <p:sp>
        <p:nvSpPr>
          <p:cNvPr id="2" name="1 Título"/>
          <p:cNvSpPr>
            <a:spLocks noGrp="1"/>
          </p:cNvSpPr>
          <p:nvPr>
            <p:ph type="title"/>
          </p:nvPr>
        </p:nvSpPr>
        <p:spPr/>
        <p:txBody>
          <a:bodyPr/>
          <a:lstStyle/>
          <a:p>
            <a:r>
              <a:rPr lang="es-ES" dirty="0" err="1" smtClean="0">
                <a:solidFill>
                  <a:schemeClr val="accent2">
                    <a:lumMod val="75000"/>
                  </a:schemeClr>
                </a:solidFill>
              </a:rPr>
              <a:t>Prevention</a:t>
            </a:r>
            <a:endParaRPr lang="es-ES" dirty="0">
              <a:solidFill>
                <a:schemeClr val="accent2">
                  <a:lumMod val="75000"/>
                </a:schemeClr>
              </a:solidFill>
            </a:endParaRPr>
          </a:p>
        </p:txBody>
      </p:sp>
    </p:spTree>
    <p:extLst>
      <p:ext uri="{BB962C8B-B14F-4D97-AF65-F5344CB8AC3E}">
        <p14:creationId xmlns:p14="http://schemas.microsoft.com/office/powerpoint/2010/main" val="3961181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a:xfrm>
            <a:off x="539552" y="764704"/>
            <a:ext cx="7890073" cy="7239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buNone/>
              <a:defRPr/>
            </a:pPr>
            <a:r>
              <a:rPr lang="en-US" sz="1800" dirty="0">
                <a:solidFill>
                  <a:schemeClr val="accent1">
                    <a:lumMod val="50000"/>
                  </a:schemeClr>
                </a:solidFill>
                <a:effectLst>
                  <a:outerShdw blurRad="38100" dist="38100" dir="2700000" algn="tl">
                    <a:srgbClr val="000000">
                      <a:alpha val="43137"/>
                    </a:srgbClr>
                  </a:outerShdw>
                </a:effectLst>
                <a:latin typeface="+mj-lt"/>
                <a:cs typeface="Vijaya" pitchFamily="34" charset="0"/>
              </a:rPr>
              <a:t>Invasion by alien species represents one of the greatest biological threats to biodiversity, </a:t>
            </a:r>
            <a:r>
              <a:rPr lang="en-US" sz="18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second </a:t>
            </a:r>
            <a:r>
              <a:rPr lang="en-US" sz="1800" dirty="0">
                <a:solidFill>
                  <a:schemeClr val="accent1">
                    <a:lumMod val="50000"/>
                  </a:schemeClr>
                </a:solidFill>
                <a:effectLst>
                  <a:outerShdw blurRad="38100" dist="38100" dir="2700000" algn="tl">
                    <a:srgbClr val="000000">
                      <a:alpha val="43137"/>
                    </a:srgbClr>
                  </a:outerShdw>
                </a:effectLst>
                <a:latin typeface="+mj-lt"/>
                <a:cs typeface="Vijaya" pitchFamily="34" charset="0"/>
              </a:rPr>
              <a:t>only to habitat destruction</a:t>
            </a:r>
            <a:r>
              <a:rPr lang="en-US" sz="1800" dirty="0" smtClean="0">
                <a:solidFill>
                  <a:schemeClr val="accent1">
                    <a:lumMod val="50000"/>
                  </a:schemeClr>
                </a:solidFill>
                <a:effectLst>
                  <a:outerShdw blurRad="38100" dist="38100" dir="2700000" algn="tl">
                    <a:srgbClr val="000000">
                      <a:alpha val="43137"/>
                    </a:srgbClr>
                  </a:outerShdw>
                </a:effectLst>
                <a:latin typeface="+mj-lt"/>
                <a:cs typeface="Vijaya" pitchFamily="34" charset="0"/>
              </a:rPr>
              <a:t>.</a:t>
            </a:r>
            <a:endParaRPr lang="en-US" sz="1800" dirty="0">
              <a:solidFill>
                <a:schemeClr val="accent1">
                  <a:lumMod val="50000"/>
                </a:schemeClr>
              </a:solidFill>
              <a:effectLst>
                <a:outerShdw blurRad="38100" dist="38100" dir="2700000" algn="tl">
                  <a:srgbClr val="000000">
                    <a:alpha val="43137"/>
                  </a:srgbClr>
                </a:outerShdw>
              </a:effectLst>
              <a:latin typeface="+mj-lt"/>
              <a:cs typeface="Vijaya" pitchFamily="34" charset="0"/>
            </a:endParaRPr>
          </a:p>
        </p:txBody>
      </p:sp>
      <p:sp>
        <p:nvSpPr>
          <p:cNvPr id="2" name="1 Rectángulo"/>
          <p:cNvSpPr/>
          <p:nvPr/>
        </p:nvSpPr>
        <p:spPr>
          <a:xfrm>
            <a:off x="6372200" y="1916832"/>
            <a:ext cx="2160240" cy="3816424"/>
          </a:xfrm>
          <a:prstGeom prst="rect">
            <a:avLst/>
          </a:prstGeom>
        </p:spPr>
        <p:txBody>
          <a:bodyPr>
            <a:normAutofit fontScale="85000" lnSpcReduction="10000"/>
          </a:bodyPr>
          <a:lstStyle/>
          <a:p>
            <a:pPr marL="82296" algn="just">
              <a:spcBef>
                <a:spcPts val="600"/>
              </a:spcBef>
              <a:buClr>
                <a:schemeClr val="accent1"/>
              </a:buClr>
              <a:buSzPct val="80000"/>
            </a:pPr>
            <a:r>
              <a:rPr lang="en-US" dirty="0">
                <a:solidFill>
                  <a:schemeClr val="accent1">
                    <a:lumMod val="50000"/>
                  </a:schemeClr>
                </a:solidFill>
                <a:latin typeface="+mj-lt"/>
                <a:cs typeface="Vijaya" pitchFamily="34" charset="0"/>
              </a:rPr>
              <a:t>Example: The false acacia (</a:t>
            </a:r>
            <a:r>
              <a:rPr lang="en-US" i="1" dirty="0" err="1">
                <a:solidFill>
                  <a:schemeClr val="accent1">
                    <a:lumMod val="50000"/>
                  </a:schemeClr>
                </a:solidFill>
                <a:latin typeface="+mj-lt"/>
                <a:cs typeface="Vijaya" pitchFamily="34" charset="0"/>
              </a:rPr>
              <a:t>Robinia</a:t>
            </a:r>
            <a:r>
              <a:rPr lang="en-US" i="1" dirty="0">
                <a:solidFill>
                  <a:schemeClr val="accent1">
                    <a:lumMod val="50000"/>
                  </a:schemeClr>
                </a:solidFill>
                <a:latin typeface="+mj-lt"/>
                <a:cs typeface="Vijaya" pitchFamily="34" charset="0"/>
              </a:rPr>
              <a:t> </a:t>
            </a:r>
            <a:r>
              <a:rPr lang="en-US" i="1" dirty="0" err="1">
                <a:solidFill>
                  <a:schemeClr val="accent1">
                    <a:lumMod val="50000"/>
                  </a:schemeClr>
                </a:solidFill>
                <a:latin typeface="+mj-lt"/>
                <a:cs typeface="Vijaya" pitchFamily="34" charset="0"/>
              </a:rPr>
              <a:t>pseudoacacia</a:t>
            </a:r>
            <a:r>
              <a:rPr lang="en-US" dirty="0">
                <a:solidFill>
                  <a:schemeClr val="accent1">
                    <a:lumMod val="50000"/>
                  </a:schemeClr>
                </a:solidFill>
                <a:latin typeface="+mj-lt"/>
                <a:cs typeface="Vijaya" pitchFamily="34" charset="0"/>
              </a:rPr>
              <a:t>) was introduced from North America into a private French garden during the 18th century. It remained within the perimeter of the garden until the early 1900s when the blight of chestnut woods fostered its diffusion throughout Europe. Now </a:t>
            </a:r>
            <a:r>
              <a:rPr lang="en-US" dirty="0" smtClean="0">
                <a:solidFill>
                  <a:schemeClr val="accent1">
                    <a:lumMod val="50000"/>
                  </a:schemeClr>
                </a:solidFill>
                <a:latin typeface="+mj-lt"/>
                <a:cs typeface="Vijaya" pitchFamily="34" charset="0"/>
              </a:rPr>
              <a:t>the removal </a:t>
            </a:r>
            <a:r>
              <a:rPr lang="en-US" dirty="0">
                <a:solidFill>
                  <a:schemeClr val="accent1">
                    <a:lumMod val="50000"/>
                  </a:schemeClr>
                </a:solidFill>
                <a:latin typeface="+mj-lt"/>
                <a:cs typeface="Vijaya" pitchFamily="34" charset="0"/>
              </a:rPr>
              <a:t>of this plant is carried out within several LIFE Nature projects</a:t>
            </a:r>
          </a:p>
        </p:txBody>
      </p:sp>
      <p:pic>
        <p:nvPicPr>
          <p:cNvPr id="1026" name="Picture 2" descr="http://nutrawiki.org/wp-content/uploads/2015/07/Robinia-Pseudoacacia.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560" y="1916832"/>
            <a:ext cx="5719780" cy="3816424"/>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title"/>
          </p:nvPr>
        </p:nvSpPr>
        <p:spPr>
          <a:xfrm>
            <a:off x="179512" y="116632"/>
            <a:ext cx="8784976" cy="792088"/>
          </a:xfrm>
        </p:spPr>
        <p:txBody>
          <a:bodyPr>
            <a:noAutofit/>
          </a:bodyPr>
          <a:lstStyle/>
          <a:p>
            <a:pPr>
              <a:spcBef>
                <a:spcPts val="0"/>
              </a:spcBef>
            </a:pPr>
            <a:r>
              <a:rPr lang="es-ES" sz="2800" dirty="0" smtClean="0">
                <a:solidFill>
                  <a:schemeClr val="accent2">
                    <a:lumMod val="75000"/>
                  </a:schemeClr>
                </a:solidFill>
              </a:rPr>
              <a:t>8.5. </a:t>
            </a:r>
            <a:r>
              <a:rPr lang="en-GB" sz="2800" dirty="0" smtClean="0">
                <a:solidFill>
                  <a:schemeClr val="accent2">
                    <a:lumMod val="75000"/>
                  </a:schemeClr>
                </a:solidFill>
              </a:rPr>
              <a:t>Control </a:t>
            </a:r>
            <a:r>
              <a:rPr lang="en-GB" sz="2800" dirty="0">
                <a:solidFill>
                  <a:schemeClr val="accent2">
                    <a:lumMod val="75000"/>
                  </a:schemeClr>
                </a:solidFill>
              </a:rPr>
              <a:t>of alien invasive species</a:t>
            </a:r>
            <a:endParaRPr lang="es-ES" sz="2800" dirty="0">
              <a:solidFill>
                <a:schemeClr val="accent2">
                  <a:lumMod val="75000"/>
                </a:schemeClr>
              </a:solidFill>
            </a:endParaRPr>
          </a:p>
        </p:txBody>
      </p:sp>
    </p:spTree>
    <p:extLst>
      <p:ext uri="{BB962C8B-B14F-4D97-AF65-F5344CB8AC3E}">
        <p14:creationId xmlns:p14="http://schemas.microsoft.com/office/powerpoint/2010/main" val="3255474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a:xfrm>
            <a:off x="323528" y="1196752"/>
            <a:ext cx="8106097" cy="5289773"/>
          </a:xfrm>
          <a:prstGeom prst="rect">
            <a:avLst/>
          </a:prstGeom>
        </p:spPr>
        <p:txBody>
          <a:bodyPr>
            <a:normAutofit fontScale="925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defRPr/>
            </a:pPr>
            <a:r>
              <a:rPr lang="en-US" sz="2000" dirty="0" smtClean="0">
                <a:solidFill>
                  <a:schemeClr val="accent1">
                    <a:lumMod val="50000"/>
                  </a:schemeClr>
                </a:solidFill>
                <a:latin typeface="+mj-lt"/>
                <a:cs typeface="Vijaya" pitchFamily="34" charset="0"/>
              </a:rPr>
              <a:t>When a species is introduced in a different area far from the original one and the new populations are able to establish and survive in the new environment, this species are considered as:</a:t>
            </a:r>
          </a:p>
          <a:p>
            <a:pPr algn="just">
              <a:buFontTx/>
              <a:buNone/>
              <a:defRPr/>
            </a:pPr>
            <a:endParaRPr lang="en-US" sz="2000" dirty="0" smtClean="0">
              <a:solidFill>
                <a:schemeClr val="accent1">
                  <a:lumMod val="50000"/>
                </a:schemeClr>
              </a:solidFill>
              <a:latin typeface="+mj-lt"/>
              <a:cs typeface="Vijaya" pitchFamily="34" charset="0"/>
            </a:endParaRPr>
          </a:p>
          <a:p>
            <a:pPr marL="400050" lvl="1" indent="0" algn="just">
              <a:buFontTx/>
              <a:buNone/>
              <a:defRPr/>
            </a:pPr>
            <a:r>
              <a:rPr lang="en-US" sz="1600" dirty="0" smtClean="0">
                <a:solidFill>
                  <a:schemeClr val="accent1">
                    <a:lumMod val="50000"/>
                  </a:schemeClr>
                </a:solidFill>
                <a:latin typeface="+mj-lt"/>
                <a:cs typeface="Vijaya" pitchFamily="34" charset="0"/>
              </a:rPr>
              <a:t>✔ </a:t>
            </a:r>
            <a:r>
              <a:rPr lang="en-US" sz="1600" b="1" dirty="0" smtClean="0">
                <a:solidFill>
                  <a:schemeClr val="accent1">
                    <a:lumMod val="50000"/>
                  </a:schemeClr>
                </a:solidFill>
                <a:latin typeface="+mj-lt"/>
                <a:cs typeface="Vijaya" pitchFamily="34" charset="0"/>
              </a:rPr>
              <a:t>Naturalized.</a:t>
            </a:r>
            <a:r>
              <a:rPr lang="en-US" sz="1600" dirty="0">
                <a:solidFill>
                  <a:schemeClr val="accent1">
                    <a:lumMod val="50000"/>
                  </a:schemeClr>
                </a:solidFill>
                <a:latin typeface="+mj-lt"/>
                <a:cs typeface="Vijaya" pitchFamily="34" charset="0"/>
              </a:rPr>
              <a:t> The climates are similar in local and original sites and the </a:t>
            </a:r>
            <a:r>
              <a:rPr lang="en-US" sz="1600" dirty="0" smtClean="0">
                <a:solidFill>
                  <a:schemeClr val="accent1">
                    <a:lumMod val="50000"/>
                  </a:schemeClr>
                </a:solidFill>
                <a:latin typeface="+mj-lt"/>
                <a:cs typeface="Vijaya" pitchFamily="34" charset="0"/>
              </a:rPr>
              <a:t>species is </a:t>
            </a:r>
            <a:r>
              <a:rPr lang="en-US" sz="1600" dirty="0">
                <a:solidFill>
                  <a:schemeClr val="accent1">
                    <a:lumMod val="50000"/>
                  </a:schemeClr>
                </a:solidFill>
                <a:latin typeface="+mj-lt"/>
                <a:cs typeface="Vijaya" pitchFamily="34" charset="0"/>
              </a:rPr>
              <a:t>definitely established in the new territory. </a:t>
            </a:r>
            <a:r>
              <a:rPr lang="en-US" sz="1600" dirty="0" smtClean="0">
                <a:solidFill>
                  <a:schemeClr val="accent1">
                    <a:lumMod val="50000"/>
                  </a:schemeClr>
                </a:solidFill>
                <a:latin typeface="+mj-lt"/>
                <a:cs typeface="Vijaya" pitchFamily="34" charset="0"/>
              </a:rPr>
              <a:t>The introduced population </a:t>
            </a:r>
            <a:r>
              <a:rPr lang="en-US" sz="1600" dirty="0">
                <a:solidFill>
                  <a:schemeClr val="accent1">
                    <a:lumMod val="50000"/>
                  </a:schemeClr>
                </a:solidFill>
                <a:latin typeface="+mj-lt"/>
                <a:cs typeface="Vijaya" pitchFamily="34" charset="0"/>
              </a:rPr>
              <a:t>of </a:t>
            </a:r>
            <a:r>
              <a:rPr lang="en-US" sz="1600" dirty="0" smtClean="0">
                <a:solidFill>
                  <a:schemeClr val="accent1">
                    <a:lumMod val="50000"/>
                  </a:schemeClr>
                </a:solidFill>
                <a:latin typeface="+mj-lt"/>
                <a:cs typeface="Vijaya" pitchFamily="34" charset="0"/>
              </a:rPr>
              <a:t>species established </a:t>
            </a:r>
            <a:r>
              <a:rPr lang="en-US" sz="1600" dirty="0">
                <a:solidFill>
                  <a:schemeClr val="accent1">
                    <a:lumMod val="50000"/>
                  </a:schemeClr>
                </a:solidFill>
                <a:latin typeface="+mj-lt"/>
                <a:cs typeface="Vijaya" pitchFamily="34" charset="0"/>
              </a:rPr>
              <a:t>in the wild with free-living, </a:t>
            </a:r>
            <a:r>
              <a:rPr lang="en-US" sz="1600" dirty="0" smtClean="0">
                <a:solidFill>
                  <a:schemeClr val="accent1">
                    <a:lumMod val="50000"/>
                  </a:schemeClr>
                </a:solidFill>
                <a:latin typeface="+mj-lt"/>
                <a:cs typeface="Vijaya" pitchFamily="34" charset="0"/>
              </a:rPr>
              <a:t>self-maintaining </a:t>
            </a:r>
            <a:r>
              <a:rPr lang="en-US" sz="1600" dirty="0">
                <a:solidFill>
                  <a:schemeClr val="accent1">
                    <a:lumMod val="50000"/>
                  </a:schemeClr>
                </a:solidFill>
                <a:latin typeface="+mj-lt"/>
                <a:cs typeface="Vijaya" pitchFamily="34" charset="0"/>
              </a:rPr>
              <a:t>and self-perpetuating </a:t>
            </a:r>
            <a:r>
              <a:rPr lang="en-US" sz="1600" dirty="0" smtClean="0">
                <a:solidFill>
                  <a:schemeClr val="accent1">
                    <a:lumMod val="50000"/>
                  </a:schemeClr>
                </a:solidFill>
                <a:latin typeface="+mj-lt"/>
                <a:cs typeface="Vijaya" pitchFamily="34" charset="0"/>
              </a:rPr>
              <a:t>populations </a:t>
            </a:r>
            <a:r>
              <a:rPr lang="en-US" sz="1600" dirty="0">
                <a:solidFill>
                  <a:schemeClr val="accent1">
                    <a:lumMod val="50000"/>
                  </a:schemeClr>
                </a:solidFill>
                <a:latin typeface="+mj-lt"/>
                <a:cs typeface="Vijaya" pitchFamily="34" charset="0"/>
              </a:rPr>
              <a:t>unsupported by and independent </a:t>
            </a:r>
            <a:r>
              <a:rPr lang="en-US" sz="1600" dirty="0" smtClean="0">
                <a:solidFill>
                  <a:schemeClr val="accent1">
                    <a:lumMod val="50000"/>
                  </a:schemeClr>
                </a:solidFill>
                <a:latin typeface="+mj-lt"/>
                <a:cs typeface="Vijaya" pitchFamily="34" charset="0"/>
              </a:rPr>
              <a:t>of </a:t>
            </a:r>
            <a:r>
              <a:rPr lang="en-US" sz="1600" dirty="0">
                <a:solidFill>
                  <a:schemeClr val="accent1">
                    <a:lumMod val="50000"/>
                  </a:schemeClr>
                </a:solidFill>
                <a:latin typeface="+mj-lt"/>
                <a:cs typeface="Vijaya" pitchFamily="34" charset="0"/>
              </a:rPr>
              <a:t>humans</a:t>
            </a:r>
          </a:p>
          <a:p>
            <a:pPr marL="400050" lvl="1" indent="0" algn="just">
              <a:buFontTx/>
              <a:buNone/>
              <a:defRPr/>
            </a:pPr>
            <a:endParaRPr lang="en-US" sz="1600" dirty="0" smtClean="0">
              <a:solidFill>
                <a:schemeClr val="accent1">
                  <a:lumMod val="50000"/>
                </a:schemeClr>
              </a:solidFill>
              <a:latin typeface="+mj-lt"/>
              <a:cs typeface="Vijaya" pitchFamily="34" charset="0"/>
            </a:endParaRPr>
          </a:p>
          <a:p>
            <a:pPr marL="400050" lvl="1" indent="0" algn="just">
              <a:buFontTx/>
              <a:buNone/>
              <a:defRPr/>
            </a:pPr>
            <a:r>
              <a:rPr lang="en-US" sz="1600" dirty="0" smtClean="0">
                <a:solidFill>
                  <a:schemeClr val="accent1">
                    <a:lumMod val="50000"/>
                  </a:schemeClr>
                </a:solidFill>
                <a:latin typeface="+mj-lt"/>
                <a:cs typeface="Vijaya" pitchFamily="34" charset="0"/>
              </a:rPr>
              <a:t>✔ </a:t>
            </a:r>
            <a:r>
              <a:rPr lang="en-US" sz="1600" b="1" dirty="0" smtClean="0">
                <a:solidFill>
                  <a:schemeClr val="accent1">
                    <a:lumMod val="50000"/>
                  </a:schemeClr>
                </a:solidFill>
                <a:latin typeface="+mj-lt"/>
                <a:cs typeface="Vijaya" pitchFamily="34" charset="0"/>
              </a:rPr>
              <a:t>Adventive</a:t>
            </a:r>
            <a:r>
              <a:rPr lang="en-US" sz="1600" dirty="0" smtClean="0">
                <a:solidFill>
                  <a:schemeClr val="accent1">
                    <a:lumMod val="50000"/>
                  </a:schemeClr>
                </a:solidFill>
                <a:latin typeface="+mj-lt"/>
                <a:cs typeface="Vijaya" pitchFamily="34" charset="0"/>
              </a:rPr>
              <a:t>. Pronounced climatic (environmental) differences between local and original site. The species can be established but the survival is uncertain. A minor drastic change can eliminate the species.</a:t>
            </a:r>
          </a:p>
          <a:p>
            <a:pPr marL="400050" lvl="1" indent="0" algn="just">
              <a:buFontTx/>
              <a:buNone/>
              <a:defRPr/>
            </a:pPr>
            <a:endParaRPr lang="en-US" sz="1600" dirty="0" smtClean="0">
              <a:solidFill>
                <a:schemeClr val="accent1">
                  <a:lumMod val="50000"/>
                </a:schemeClr>
              </a:solidFill>
              <a:latin typeface="+mj-lt"/>
              <a:cs typeface="Vijaya" pitchFamily="34" charset="0"/>
            </a:endParaRPr>
          </a:p>
          <a:p>
            <a:pPr marL="400050" lvl="1" indent="0" algn="just">
              <a:buFontTx/>
              <a:buNone/>
              <a:defRPr/>
            </a:pPr>
            <a:r>
              <a:rPr lang="en-US" sz="1600" dirty="0" smtClean="0">
                <a:solidFill>
                  <a:schemeClr val="accent1">
                    <a:lumMod val="50000"/>
                  </a:schemeClr>
                </a:solidFill>
                <a:latin typeface="+mj-lt"/>
                <a:cs typeface="Vijaya" pitchFamily="34" charset="0"/>
              </a:rPr>
              <a:t>✔ </a:t>
            </a:r>
            <a:r>
              <a:rPr lang="en-US" sz="1600" b="1" dirty="0" smtClean="0">
                <a:solidFill>
                  <a:schemeClr val="accent1">
                    <a:lumMod val="50000"/>
                  </a:schemeClr>
                </a:solidFill>
                <a:latin typeface="+mj-lt"/>
                <a:cs typeface="Vijaya" pitchFamily="34" charset="0"/>
              </a:rPr>
              <a:t>Acclimatized</a:t>
            </a:r>
            <a:r>
              <a:rPr lang="en-US" sz="1600" dirty="0">
                <a:solidFill>
                  <a:schemeClr val="accent1">
                    <a:lumMod val="50000"/>
                  </a:schemeClr>
                </a:solidFill>
                <a:latin typeface="+mj-lt"/>
                <a:cs typeface="Vijaya" pitchFamily="34" charset="0"/>
              </a:rPr>
              <a:t>. Strong climatic differences. A species living in the wild in an alien </a:t>
            </a:r>
            <a:r>
              <a:rPr lang="en-US" sz="1600" dirty="0" smtClean="0">
                <a:solidFill>
                  <a:schemeClr val="accent1">
                    <a:lumMod val="50000"/>
                  </a:schemeClr>
                </a:solidFill>
                <a:latin typeface="+mj-lt"/>
                <a:cs typeface="Vijaya" pitchFamily="34" charset="0"/>
              </a:rPr>
              <a:t>environment </a:t>
            </a:r>
            <a:r>
              <a:rPr lang="en-US" sz="1600" dirty="0">
                <a:solidFill>
                  <a:schemeClr val="accent1">
                    <a:lumMod val="50000"/>
                  </a:schemeClr>
                </a:solidFill>
                <a:latin typeface="+mj-lt"/>
                <a:cs typeface="Vijaya" pitchFamily="34" charset="0"/>
              </a:rPr>
              <a:t>or climate with the support </a:t>
            </a:r>
            <a:r>
              <a:rPr lang="en-US" sz="1600" dirty="0" smtClean="0">
                <a:solidFill>
                  <a:schemeClr val="accent1">
                    <a:lumMod val="50000"/>
                  </a:schemeClr>
                </a:solidFill>
                <a:latin typeface="+mj-lt"/>
                <a:cs typeface="Vijaya" pitchFamily="34" charset="0"/>
              </a:rPr>
              <a:t>(</a:t>
            </a:r>
            <a:r>
              <a:rPr lang="en-US" sz="1600" dirty="0">
                <a:solidFill>
                  <a:schemeClr val="accent1">
                    <a:lumMod val="50000"/>
                  </a:schemeClr>
                </a:solidFill>
                <a:latin typeface="+mj-lt"/>
                <a:cs typeface="Vijaya" pitchFamily="34" charset="0"/>
              </a:rPr>
              <a:t>i.e. for food and shelter) of </a:t>
            </a:r>
            <a:r>
              <a:rPr lang="en-US" sz="1600" dirty="0" smtClean="0">
                <a:solidFill>
                  <a:schemeClr val="accent1">
                    <a:lumMod val="50000"/>
                  </a:schemeClr>
                </a:solidFill>
                <a:latin typeface="+mj-lt"/>
                <a:cs typeface="Vijaya" pitchFamily="34" charset="0"/>
              </a:rPr>
              <a:t>humans. Only </a:t>
            </a:r>
            <a:r>
              <a:rPr lang="en-US" sz="1600" dirty="0">
                <a:solidFill>
                  <a:schemeClr val="accent1">
                    <a:lumMod val="50000"/>
                  </a:schemeClr>
                </a:solidFill>
                <a:latin typeface="+mj-lt"/>
                <a:cs typeface="Vijaya" pitchFamily="34" charset="0"/>
              </a:rPr>
              <a:t>the intervention of human guarantee the survival of the species. The main examples are cultivated </a:t>
            </a:r>
            <a:r>
              <a:rPr lang="en-US" sz="1600" dirty="0" smtClean="0">
                <a:solidFill>
                  <a:schemeClr val="accent1">
                    <a:lumMod val="50000"/>
                  </a:schemeClr>
                </a:solidFill>
                <a:latin typeface="+mj-lt"/>
                <a:cs typeface="Vijaya" pitchFamily="34" charset="0"/>
              </a:rPr>
              <a:t>plants and domestic animals: </a:t>
            </a:r>
            <a:r>
              <a:rPr lang="en-US" sz="1600" dirty="0">
                <a:solidFill>
                  <a:schemeClr val="accent1">
                    <a:lumMod val="50000"/>
                  </a:schemeClr>
                </a:solidFill>
                <a:latin typeface="+mj-lt"/>
                <a:cs typeface="Vijaya" pitchFamily="34" charset="0"/>
              </a:rPr>
              <a:t>orange tree, rice</a:t>
            </a:r>
            <a:r>
              <a:rPr lang="en-US" sz="1600" dirty="0" smtClean="0">
                <a:solidFill>
                  <a:schemeClr val="accent1">
                    <a:lumMod val="50000"/>
                  </a:schemeClr>
                </a:solidFill>
                <a:latin typeface="+mj-lt"/>
                <a:cs typeface="Vijaya" pitchFamily="34" charset="0"/>
              </a:rPr>
              <a:t>, etc.</a:t>
            </a:r>
            <a:endParaRPr lang="en-US" sz="1600" dirty="0">
              <a:solidFill>
                <a:schemeClr val="accent1">
                  <a:lumMod val="50000"/>
                </a:schemeClr>
              </a:solidFill>
              <a:latin typeface="+mj-lt"/>
              <a:cs typeface="Vijaya" pitchFamily="34" charset="0"/>
            </a:endParaRPr>
          </a:p>
          <a:p>
            <a:pPr marL="400050" lvl="1" indent="0" algn="just">
              <a:buFontTx/>
              <a:buNone/>
              <a:defRPr/>
            </a:pPr>
            <a:endParaRPr lang="en-US" sz="1600" dirty="0" smtClean="0">
              <a:solidFill>
                <a:schemeClr val="accent1">
                  <a:lumMod val="50000"/>
                </a:schemeClr>
              </a:solidFill>
              <a:latin typeface="+mj-lt"/>
              <a:cs typeface="Vijaya" pitchFamily="34" charset="0"/>
            </a:endParaRPr>
          </a:p>
          <a:p>
            <a:pPr algn="just">
              <a:defRPr/>
            </a:pPr>
            <a:r>
              <a:rPr lang="en-US" sz="2000" dirty="0" smtClean="0">
                <a:solidFill>
                  <a:schemeClr val="accent1">
                    <a:lumMod val="50000"/>
                  </a:schemeClr>
                </a:solidFill>
                <a:latin typeface="+mj-lt"/>
                <a:cs typeface="Vijaya" pitchFamily="34" charset="0"/>
              </a:rPr>
              <a:t>When the species is able to displace the original species at local site then it is considered as </a:t>
            </a:r>
            <a:r>
              <a:rPr lang="en-US" sz="2000" b="1" dirty="0" smtClean="0">
                <a:solidFill>
                  <a:schemeClr val="accent1">
                    <a:lumMod val="50000"/>
                  </a:schemeClr>
                </a:solidFill>
                <a:latin typeface="+mj-lt"/>
                <a:cs typeface="Vijaya" pitchFamily="34" charset="0"/>
              </a:rPr>
              <a:t>invasive species</a:t>
            </a:r>
            <a:r>
              <a:rPr lang="en-US" sz="2000" dirty="0" smtClean="0">
                <a:solidFill>
                  <a:schemeClr val="accent1">
                    <a:lumMod val="50000"/>
                  </a:schemeClr>
                </a:solidFill>
                <a:latin typeface="+mj-lt"/>
                <a:cs typeface="Vijaya" pitchFamily="34" charset="0"/>
              </a:rPr>
              <a:t>.</a:t>
            </a:r>
          </a:p>
        </p:txBody>
      </p:sp>
      <p:sp>
        <p:nvSpPr>
          <p:cNvPr id="8" name="1 Título"/>
          <p:cNvSpPr>
            <a:spLocks noGrp="1"/>
          </p:cNvSpPr>
          <p:nvPr>
            <p:ph type="title"/>
          </p:nvPr>
        </p:nvSpPr>
        <p:spPr>
          <a:xfrm>
            <a:off x="179512" y="116632"/>
            <a:ext cx="8784976" cy="792088"/>
          </a:xfrm>
        </p:spPr>
        <p:txBody>
          <a:bodyPr>
            <a:noAutofit/>
          </a:bodyPr>
          <a:lstStyle/>
          <a:p>
            <a:pPr>
              <a:spcBef>
                <a:spcPts val="0"/>
              </a:spcBef>
            </a:pPr>
            <a:r>
              <a:rPr lang="es-ES" sz="2800" dirty="0">
                <a:solidFill>
                  <a:schemeClr val="accent2">
                    <a:lumMod val="75000"/>
                  </a:schemeClr>
                </a:solidFill>
              </a:rPr>
              <a:t>8.5. </a:t>
            </a:r>
            <a:r>
              <a:rPr lang="en-GB" sz="2800" dirty="0" smtClean="0">
                <a:solidFill>
                  <a:schemeClr val="accent2">
                    <a:lumMod val="75000"/>
                  </a:schemeClr>
                </a:solidFill>
              </a:rPr>
              <a:t>Control </a:t>
            </a:r>
            <a:r>
              <a:rPr lang="en-GB" sz="2800" dirty="0">
                <a:solidFill>
                  <a:schemeClr val="accent2">
                    <a:lumMod val="75000"/>
                  </a:schemeClr>
                </a:solidFill>
              </a:rPr>
              <a:t>of alien invasive species</a:t>
            </a:r>
            <a:endParaRPr lang="es-ES" sz="2800" dirty="0">
              <a:solidFill>
                <a:schemeClr val="accent2">
                  <a:lumMod val="75000"/>
                </a:schemeClr>
              </a:solidFill>
            </a:endParaRPr>
          </a:p>
        </p:txBody>
      </p:sp>
    </p:spTree>
    <p:extLst>
      <p:ext uri="{BB962C8B-B14F-4D97-AF65-F5344CB8AC3E}">
        <p14:creationId xmlns:p14="http://schemas.microsoft.com/office/powerpoint/2010/main" val="160641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76387" y="0"/>
            <a:ext cx="62696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26380" y="1032003"/>
            <a:ext cx="2472431" cy="1077218"/>
          </a:xfrm>
          <a:prstGeom prst="rect">
            <a:avLst/>
          </a:prstGeom>
        </p:spPr>
        <p:txBody>
          <a:bodyPr wrap="square">
            <a:spAutoFit/>
          </a:bodyPr>
          <a:lstStyle/>
          <a:p>
            <a:r>
              <a:rPr lang="es-ES" sz="1600" u="sng" dirty="0">
                <a:hlinkClick r:id="rId3"/>
              </a:rPr>
              <a:t>http://ec.europa.eu/environment/life/publications/lifepublications/lifefocus/documents/alienspecies_en.pdf</a:t>
            </a:r>
            <a:endParaRPr lang="es-ES" sz="1600" dirty="0"/>
          </a:p>
        </p:txBody>
      </p:sp>
      <p:sp>
        <p:nvSpPr>
          <p:cNvPr id="3" name="2 CuadroTexto"/>
          <p:cNvSpPr txBox="1"/>
          <p:nvPr/>
        </p:nvSpPr>
        <p:spPr>
          <a:xfrm>
            <a:off x="310718" y="230819"/>
            <a:ext cx="1997476" cy="369332"/>
          </a:xfrm>
          <a:prstGeom prst="rect">
            <a:avLst/>
          </a:prstGeom>
          <a:noFill/>
        </p:spPr>
        <p:txBody>
          <a:bodyPr wrap="square" rtlCol="0">
            <a:spAutoFit/>
          </a:bodyPr>
          <a:lstStyle/>
          <a:p>
            <a:r>
              <a:rPr lang="es-ES" dirty="0" err="1" smtClean="0">
                <a:solidFill>
                  <a:schemeClr val="accent6">
                    <a:lumMod val="20000"/>
                    <a:lumOff val="80000"/>
                  </a:schemeClr>
                </a:solidFill>
              </a:rPr>
              <a:t>Review</a:t>
            </a:r>
            <a:r>
              <a:rPr lang="es-ES" dirty="0" smtClean="0">
                <a:solidFill>
                  <a:schemeClr val="accent6">
                    <a:lumMod val="20000"/>
                    <a:lumOff val="80000"/>
                  </a:schemeClr>
                </a:solidFill>
              </a:rPr>
              <a:t> of </a:t>
            </a:r>
            <a:r>
              <a:rPr lang="es-ES" dirty="0" err="1" smtClean="0">
                <a:solidFill>
                  <a:schemeClr val="accent6">
                    <a:lumMod val="20000"/>
                    <a:lumOff val="80000"/>
                  </a:schemeClr>
                </a:solidFill>
              </a:rPr>
              <a:t>concepts</a:t>
            </a:r>
            <a:endParaRPr lang="es-ES" dirty="0">
              <a:solidFill>
                <a:schemeClr val="accent6">
                  <a:lumMod val="20000"/>
                  <a:lumOff val="80000"/>
                </a:schemeClr>
              </a:solidFill>
            </a:endParaRPr>
          </a:p>
        </p:txBody>
      </p:sp>
    </p:spTree>
    <p:extLst>
      <p:ext uri="{BB962C8B-B14F-4D97-AF65-F5344CB8AC3E}">
        <p14:creationId xmlns:p14="http://schemas.microsoft.com/office/powerpoint/2010/main" val="300689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025000"/>
            <a:ext cx="9171771"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448" y="6287569"/>
            <a:ext cx="9148448" cy="307777"/>
          </a:xfrm>
          <a:prstGeom prst="rect">
            <a:avLst/>
          </a:prstGeom>
        </p:spPr>
        <p:txBody>
          <a:bodyPr wrap="square">
            <a:spAutoFit/>
          </a:bodyPr>
          <a:lstStyle/>
          <a:p>
            <a:r>
              <a:rPr lang="es-ES" sz="1400" u="sng" dirty="0">
                <a:hlinkClick r:id="rId3"/>
              </a:rPr>
              <a:t>http://ec.europa.eu/environment/life/publications/lifepublications/lifefocus/documents/alienspecies_en.pdf</a:t>
            </a:r>
            <a:endParaRPr lang="es-ES" sz="1400" dirty="0"/>
          </a:p>
        </p:txBody>
      </p:sp>
      <p:sp>
        <p:nvSpPr>
          <p:cNvPr id="4" name="3 CuadroTexto"/>
          <p:cNvSpPr txBox="1"/>
          <p:nvPr/>
        </p:nvSpPr>
        <p:spPr>
          <a:xfrm>
            <a:off x="310718" y="230819"/>
            <a:ext cx="1997476" cy="369332"/>
          </a:xfrm>
          <a:prstGeom prst="rect">
            <a:avLst/>
          </a:prstGeom>
          <a:noFill/>
        </p:spPr>
        <p:txBody>
          <a:bodyPr wrap="square" rtlCol="0">
            <a:spAutoFit/>
          </a:bodyPr>
          <a:lstStyle/>
          <a:p>
            <a:r>
              <a:rPr lang="es-ES" dirty="0" err="1" smtClean="0">
                <a:solidFill>
                  <a:schemeClr val="accent6">
                    <a:lumMod val="20000"/>
                    <a:lumOff val="80000"/>
                  </a:schemeClr>
                </a:solidFill>
              </a:rPr>
              <a:t>Review</a:t>
            </a:r>
            <a:r>
              <a:rPr lang="es-ES" dirty="0" smtClean="0">
                <a:solidFill>
                  <a:schemeClr val="accent6">
                    <a:lumMod val="20000"/>
                    <a:lumOff val="80000"/>
                  </a:schemeClr>
                </a:solidFill>
              </a:rPr>
              <a:t> of </a:t>
            </a:r>
            <a:r>
              <a:rPr lang="es-ES" dirty="0" err="1" smtClean="0">
                <a:solidFill>
                  <a:schemeClr val="accent6">
                    <a:lumMod val="20000"/>
                    <a:lumOff val="80000"/>
                  </a:schemeClr>
                </a:solidFill>
              </a:rPr>
              <a:t>concepts</a:t>
            </a:r>
            <a:endParaRPr lang="es-ES" dirty="0">
              <a:solidFill>
                <a:schemeClr val="accent6">
                  <a:lumMod val="20000"/>
                  <a:lumOff val="80000"/>
                </a:schemeClr>
              </a:solidFill>
            </a:endParaRPr>
          </a:p>
        </p:txBody>
      </p:sp>
    </p:spTree>
    <p:extLst>
      <p:ext uri="{BB962C8B-B14F-4D97-AF65-F5344CB8AC3E}">
        <p14:creationId xmlns:p14="http://schemas.microsoft.com/office/powerpoint/2010/main" val="233290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384803"/>
            <a:ext cx="9144000" cy="4074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37599" y="5959101"/>
            <a:ext cx="8846599" cy="307777"/>
          </a:xfrm>
          <a:prstGeom prst="rect">
            <a:avLst/>
          </a:prstGeom>
        </p:spPr>
        <p:txBody>
          <a:bodyPr wrap="square">
            <a:spAutoFit/>
          </a:bodyPr>
          <a:lstStyle/>
          <a:p>
            <a:r>
              <a:rPr lang="es-ES" sz="1400" u="sng" dirty="0">
                <a:hlinkClick r:id="rId3"/>
              </a:rPr>
              <a:t>http://ec.europa.eu/environment/life/publications/lifepublications/lifefocus/documents/alienspecies_en.pdf</a:t>
            </a:r>
            <a:endParaRPr lang="es-ES" sz="1400" dirty="0"/>
          </a:p>
        </p:txBody>
      </p:sp>
      <p:sp>
        <p:nvSpPr>
          <p:cNvPr id="4" name="3 CuadroTexto"/>
          <p:cNvSpPr txBox="1"/>
          <p:nvPr/>
        </p:nvSpPr>
        <p:spPr>
          <a:xfrm>
            <a:off x="310718" y="230819"/>
            <a:ext cx="1997476" cy="369332"/>
          </a:xfrm>
          <a:prstGeom prst="rect">
            <a:avLst/>
          </a:prstGeom>
          <a:noFill/>
        </p:spPr>
        <p:txBody>
          <a:bodyPr wrap="square" rtlCol="0">
            <a:spAutoFit/>
          </a:bodyPr>
          <a:lstStyle/>
          <a:p>
            <a:r>
              <a:rPr lang="es-ES" dirty="0" err="1" smtClean="0">
                <a:solidFill>
                  <a:schemeClr val="accent6">
                    <a:lumMod val="20000"/>
                    <a:lumOff val="80000"/>
                  </a:schemeClr>
                </a:solidFill>
              </a:rPr>
              <a:t>Review</a:t>
            </a:r>
            <a:r>
              <a:rPr lang="es-ES" dirty="0" smtClean="0">
                <a:solidFill>
                  <a:schemeClr val="accent6">
                    <a:lumMod val="20000"/>
                    <a:lumOff val="80000"/>
                  </a:schemeClr>
                </a:solidFill>
              </a:rPr>
              <a:t> of </a:t>
            </a:r>
            <a:r>
              <a:rPr lang="es-ES" dirty="0" err="1" smtClean="0">
                <a:solidFill>
                  <a:schemeClr val="accent6">
                    <a:lumMod val="20000"/>
                    <a:lumOff val="80000"/>
                  </a:schemeClr>
                </a:solidFill>
              </a:rPr>
              <a:t>concepts</a:t>
            </a:r>
            <a:endParaRPr lang="es-ES" dirty="0">
              <a:solidFill>
                <a:schemeClr val="accent6">
                  <a:lumMod val="20000"/>
                  <a:lumOff val="80000"/>
                </a:schemeClr>
              </a:solidFill>
            </a:endParaRPr>
          </a:p>
        </p:txBody>
      </p:sp>
    </p:spTree>
    <p:extLst>
      <p:ext uri="{BB962C8B-B14F-4D97-AF65-F5344CB8AC3E}">
        <p14:creationId xmlns:p14="http://schemas.microsoft.com/office/powerpoint/2010/main" val="105220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6" descr="F:\FOTOS\2015\REFLEX\IMG_130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6102943"/>
            <a:ext cx="8148577" cy="584775"/>
          </a:xfrm>
          <a:prstGeom prst="rect">
            <a:avLst/>
          </a:prstGeom>
        </p:spPr>
        <p:txBody>
          <a:bodyPr wrap="none">
            <a:spAutoFit/>
          </a:bodyPr>
          <a:lstStyle/>
          <a:p>
            <a:r>
              <a:rPr lang="en-US" sz="1600" i="1" dirty="0" err="1" smtClean="0">
                <a:solidFill>
                  <a:schemeClr val="accent6">
                    <a:lumMod val="20000"/>
                    <a:lumOff val="80000"/>
                  </a:schemeClr>
                </a:solidFill>
              </a:rPr>
              <a:t>Opuntia</a:t>
            </a:r>
            <a:r>
              <a:rPr lang="en-US" sz="1600" i="1" dirty="0" smtClean="0">
                <a:solidFill>
                  <a:schemeClr val="accent6">
                    <a:lumMod val="20000"/>
                    <a:lumOff val="80000"/>
                  </a:schemeClr>
                </a:solidFill>
              </a:rPr>
              <a:t> </a:t>
            </a:r>
            <a:r>
              <a:rPr lang="en-US" sz="1600" i="1" dirty="0" err="1" smtClean="0">
                <a:solidFill>
                  <a:schemeClr val="accent6">
                    <a:lumMod val="20000"/>
                    <a:lumOff val="80000"/>
                  </a:schemeClr>
                </a:solidFill>
              </a:rPr>
              <a:t>dillenii</a:t>
            </a:r>
            <a:r>
              <a:rPr lang="en-US" sz="1600" i="1" dirty="0" smtClean="0">
                <a:solidFill>
                  <a:schemeClr val="accent6">
                    <a:lumMod val="20000"/>
                    <a:lumOff val="80000"/>
                  </a:schemeClr>
                </a:solidFill>
              </a:rPr>
              <a:t> </a:t>
            </a:r>
            <a:r>
              <a:rPr lang="en-US" sz="1600" dirty="0" smtClean="0">
                <a:solidFill>
                  <a:schemeClr val="accent6">
                    <a:lumMod val="20000"/>
                    <a:lumOff val="80000"/>
                  </a:schemeClr>
                </a:solidFill>
              </a:rPr>
              <a:t>(</a:t>
            </a:r>
            <a:r>
              <a:rPr lang="en-US" sz="1600" dirty="0" err="1" smtClean="0">
                <a:solidFill>
                  <a:schemeClr val="accent6">
                    <a:lumMod val="20000"/>
                    <a:lumOff val="80000"/>
                  </a:schemeClr>
                </a:solidFill>
              </a:rPr>
              <a:t>Cactaceae</a:t>
            </a:r>
            <a:r>
              <a:rPr lang="en-US" sz="1600" dirty="0" smtClean="0">
                <a:solidFill>
                  <a:schemeClr val="accent6">
                    <a:lumMod val="20000"/>
                    <a:lumOff val="80000"/>
                  </a:schemeClr>
                </a:solidFill>
              </a:rPr>
              <a:t>): naturalized or adventive? Frequent as hedges or fences.</a:t>
            </a:r>
          </a:p>
          <a:p>
            <a:r>
              <a:rPr lang="en-US" sz="1600" dirty="0" smtClean="0">
                <a:solidFill>
                  <a:schemeClr val="accent6">
                    <a:lumMod val="20000"/>
                    <a:lumOff val="80000"/>
                  </a:schemeClr>
                </a:solidFill>
              </a:rPr>
              <a:t>Introduced in Europe in the 16</a:t>
            </a:r>
            <a:r>
              <a:rPr lang="en-US" sz="1600" baseline="30000" dirty="0" smtClean="0">
                <a:solidFill>
                  <a:schemeClr val="accent6">
                    <a:lumMod val="20000"/>
                    <a:lumOff val="80000"/>
                  </a:schemeClr>
                </a:solidFill>
              </a:rPr>
              <a:t>th</a:t>
            </a:r>
            <a:r>
              <a:rPr lang="en-US" sz="1600" dirty="0" smtClean="0">
                <a:solidFill>
                  <a:schemeClr val="accent6">
                    <a:lumMod val="20000"/>
                    <a:lumOff val="80000"/>
                  </a:schemeClr>
                </a:solidFill>
              </a:rPr>
              <a:t> Century by American colonist. Originally from Central America.</a:t>
            </a:r>
            <a:endParaRPr lang="en-US" sz="1600" dirty="0">
              <a:solidFill>
                <a:schemeClr val="accent6">
                  <a:lumMod val="20000"/>
                  <a:lumOff val="80000"/>
                </a:schemeClr>
              </a:solidFill>
            </a:endParaRPr>
          </a:p>
        </p:txBody>
      </p:sp>
    </p:spTree>
    <p:extLst>
      <p:ext uri="{BB962C8B-B14F-4D97-AF65-F5344CB8AC3E}">
        <p14:creationId xmlns:p14="http://schemas.microsoft.com/office/powerpoint/2010/main" val="108640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3" descr="F:\FOTOS\2015\REFLEX\IMG_951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21806" cy="608120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45775" y="6316007"/>
            <a:ext cx="9077165" cy="307777"/>
          </a:xfrm>
          <a:prstGeom prst="rect">
            <a:avLst/>
          </a:prstGeom>
        </p:spPr>
        <p:txBody>
          <a:bodyPr wrap="none">
            <a:spAutoFit/>
          </a:bodyPr>
          <a:lstStyle/>
          <a:p>
            <a:r>
              <a:rPr lang="en-US" sz="1400" i="1" dirty="0" err="1" smtClean="0">
                <a:solidFill>
                  <a:schemeClr val="accent6">
                    <a:lumMod val="20000"/>
                    <a:lumOff val="80000"/>
                  </a:schemeClr>
                </a:solidFill>
              </a:rPr>
              <a:t>Azolla</a:t>
            </a:r>
            <a:r>
              <a:rPr lang="en-US" sz="1400" i="1" dirty="0" smtClean="0">
                <a:solidFill>
                  <a:schemeClr val="accent6">
                    <a:lumMod val="20000"/>
                    <a:lumOff val="80000"/>
                  </a:schemeClr>
                </a:solidFill>
              </a:rPr>
              <a:t> </a:t>
            </a:r>
            <a:r>
              <a:rPr lang="en-US" sz="1400" i="1" dirty="0" err="1" smtClean="0">
                <a:solidFill>
                  <a:schemeClr val="accent6">
                    <a:lumMod val="20000"/>
                    <a:lumOff val="80000"/>
                  </a:schemeClr>
                </a:solidFill>
              </a:rPr>
              <a:t>filiculoides</a:t>
            </a:r>
            <a:r>
              <a:rPr lang="en-US" sz="1400" i="1" dirty="0" smtClean="0">
                <a:solidFill>
                  <a:schemeClr val="accent6">
                    <a:lumMod val="20000"/>
                    <a:lumOff val="80000"/>
                  </a:schemeClr>
                </a:solidFill>
              </a:rPr>
              <a:t> </a:t>
            </a:r>
            <a:r>
              <a:rPr lang="en-US" sz="1400" dirty="0" smtClean="0">
                <a:solidFill>
                  <a:schemeClr val="accent6">
                    <a:lumMod val="20000"/>
                    <a:lumOff val="80000"/>
                  </a:schemeClr>
                </a:solidFill>
              </a:rPr>
              <a:t>(</a:t>
            </a:r>
            <a:r>
              <a:rPr lang="en-US" sz="1400" dirty="0" err="1" smtClean="0">
                <a:solidFill>
                  <a:schemeClr val="accent6">
                    <a:lumMod val="20000"/>
                    <a:lumOff val="80000"/>
                  </a:schemeClr>
                </a:solidFill>
              </a:rPr>
              <a:t>acuatic</a:t>
            </a:r>
            <a:r>
              <a:rPr lang="en-US" sz="1400" dirty="0" smtClean="0">
                <a:solidFill>
                  <a:schemeClr val="accent6">
                    <a:lumMod val="20000"/>
                    <a:lumOff val="80000"/>
                  </a:schemeClr>
                </a:solidFill>
              </a:rPr>
              <a:t> fern). Originally from Tropical America. Fast growing (dense floating layers) in favorable conditions.</a:t>
            </a:r>
            <a:endParaRPr lang="en-US" sz="1400" dirty="0">
              <a:solidFill>
                <a:schemeClr val="accent6">
                  <a:lumMod val="20000"/>
                  <a:lumOff val="80000"/>
                </a:schemeClr>
              </a:solidFill>
            </a:endParaRPr>
          </a:p>
        </p:txBody>
      </p:sp>
    </p:spTree>
    <p:extLst>
      <p:ext uri="{BB962C8B-B14F-4D97-AF65-F5344CB8AC3E}">
        <p14:creationId xmlns:p14="http://schemas.microsoft.com/office/powerpoint/2010/main" val="1513838126"/>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2853</TotalTime>
  <Words>1341</Words>
  <Application>Microsoft Office PowerPoint</Application>
  <PresentationFormat>Presentación en pantalla (4:3)</PresentationFormat>
  <Paragraphs>89</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CONSERVATION BIOLOGY</vt:lpstr>
      <vt:lpstr>8.5. Control of alien invasive species</vt:lpstr>
      <vt:lpstr>8.5. Control of alien invasive species</vt:lpstr>
      <vt:lpstr>8.5. Control of alien invasive species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Prevention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4.- Diagnóstico de los problemas de conservación: Biodiversidad y problemas espaciales</dc:title>
  <dc:creator>PABLO</dc:creator>
  <cp:lastModifiedBy>Windows User</cp:lastModifiedBy>
  <cp:revision>247</cp:revision>
  <dcterms:created xsi:type="dcterms:W3CDTF">2017-11-16T10:09:54Z</dcterms:created>
  <dcterms:modified xsi:type="dcterms:W3CDTF">2019-01-04T19:32:41Z</dcterms:modified>
</cp:coreProperties>
</file>